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897" r:id="rId2"/>
    <p:sldId id="898" r:id="rId3"/>
    <p:sldId id="899" r:id="rId4"/>
    <p:sldId id="900" r:id="rId5"/>
    <p:sldId id="905" r:id="rId6"/>
    <p:sldId id="901" r:id="rId7"/>
    <p:sldId id="902" r:id="rId8"/>
    <p:sldId id="904" r:id="rId9"/>
    <p:sldId id="903" r:id="rId10"/>
    <p:sldId id="912" r:id="rId11"/>
    <p:sldId id="906" r:id="rId12"/>
    <p:sldId id="907" r:id="rId13"/>
    <p:sldId id="909" r:id="rId14"/>
    <p:sldId id="913" r:id="rId15"/>
    <p:sldId id="910" r:id="rId16"/>
    <p:sldId id="914" r:id="rId17"/>
    <p:sldId id="915" r:id="rId18"/>
    <p:sldId id="916" r:id="rId19"/>
    <p:sldId id="917" r:id="rId20"/>
    <p:sldId id="918" r:id="rId21"/>
    <p:sldId id="919" r:id="rId22"/>
  </p:sldIdLst>
  <p:sldSz cx="9902825" cy="6858000"/>
  <p:notesSz cx="7315200" cy="9601200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rgbClr val="FFFF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Helvetic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30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CC"/>
    <a:srgbClr val="FF6600"/>
    <a:srgbClr val="33CCCC"/>
    <a:srgbClr val="00FFFF"/>
    <a:srgbClr val="66FFFF"/>
    <a:srgbClr val="FFFFCC"/>
    <a:srgbClr val="CC3300"/>
    <a:srgbClr val="CC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9636" autoAdjust="0"/>
  </p:normalViewPr>
  <p:slideViewPr>
    <p:cSldViewPr snapToGrid="0">
      <p:cViewPr varScale="1">
        <p:scale>
          <a:sx n="75" d="100"/>
          <a:sy n="75" d="100"/>
        </p:scale>
        <p:origin x="701" y="43"/>
      </p:cViewPr>
      <p:guideLst>
        <p:guide orient="horz" pos="2136"/>
        <p:guide pos="30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69" y="2280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57538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953" tIns="47978" rIns="95953" bIns="47978" numCol="1" anchor="ctr" anchorCtr="0" compatLnSpc="1">
            <a:prstTxWarp prst="textNoShape">
              <a:avLst/>
            </a:prstTxWarp>
          </a:bodyPr>
          <a:lstStyle>
            <a:lvl1pPr defTabSz="952500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25913" y="0"/>
            <a:ext cx="315753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953" tIns="47978" rIns="95953" bIns="47978" numCol="1" anchor="ctr" anchorCtr="0" compatLnSpc="1">
            <a:prstTxWarp prst="textNoShape">
              <a:avLst/>
            </a:prstTxWarp>
          </a:bodyPr>
          <a:lstStyle>
            <a:lvl1pPr algn="r" defTabSz="952500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en-GB"/>
              <a:t>15 giugno 2000</a:t>
            </a:r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3363"/>
            <a:ext cx="315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953" tIns="47978" rIns="95953" bIns="47978" numCol="1" anchor="b" anchorCtr="0" compatLnSpc="1">
            <a:prstTxWarp prst="textNoShape">
              <a:avLst/>
            </a:prstTxWarp>
          </a:bodyPr>
          <a:lstStyle>
            <a:lvl1pPr defTabSz="952500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r>
              <a:rPr lang="en-GB"/>
              <a:t>The data storage challenge for LHC-   Part I - The technology </a:t>
            </a:r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25913" y="9123363"/>
            <a:ext cx="3157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5953" tIns="47978" rIns="95953" bIns="47978" numCol="1" anchor="b" anchorCtr="0" compatLnSpc="1">
            <a:prstTxWarp prst="textNoShape">
              <a:avLst/>
            </a:prstTxWarp>
          </a:bodyPr>
          <a:lstStyle>
            <a:lvl1pPr algn="r" defTabSz="952500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fld id="{F0EE09F5-DE33-45FB-AD2B-833EA9E8690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69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397250" y="9123363"/>
            <a:ext cx="357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5953" tIns="47978" rIns="95953" bIns="47978" anchor="ctr">
            <a:spAutoFit/>
          </a:bodyPr>
          <a:lstStyle/>
          <a:p>
            <a:pPr algn="ctr" defTabSz="952500">
              <a:spcBef>
                <a:spcPct val="50000"/>
              </a:spcBef>
            </a:pPr>
            <a:fld id="{F377A969-9BF3-4FCC-9D97-5E32E1DBD98D}" type="slidenum">
              <a:rPr lang="en-GB" sz="1000" b="0">
                <a:solidFill>
                  <a:schemeClr val="tx1"/>
                </a:solidFill>
                <a:effectLst/>
                <a:latin typeface="Times New Roman" pitchFamily="18" charset="0"/>
              </a:rPr>
              <a:pPr algn="ctr" defTabSz="952500">
                <a:spcBef>
                  <a:spcPct val="50000"/>
                </a:spcBef>
              </a:pPr>
              <a:t>‹#›</a:t>
            </a:fld>
            <a:endParaRPr lang="en-GB" sz="1000" b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1968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01638" y="1952625"/>
            <a:ext cx="8577262" cy="808038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189038" y="3894138"/>
            <a:ext cx="7529512" cy="175260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42" name="Rectangle 46"/>
          <p:cNvSpPr>
            <a:spLocks noChangeArrowheads="1"/>
          </p:cNvSpPr>
          <p:nvPr/>
        </p:nvSpPr>
        <p:spPr bwMode="auto">
          <a:xfrm>
            <a:off x="7140575" y="6483350"/>
            <a:ext cx="23923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r">
              <a:lnSpc>
                <a:spcPct val="100000"/>
              </a:lnSpc>
            </a:pPr>
            <a:r>
              <a:rPr lang="en-US" sz="10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Silvia Dalla Torre</a:t>
            </a:r>
          </a:p>
        </p:txBody>
      </p:sp>
      <p:sp>
        <p:nvSpPr>
          <p:cNvPr id="4143" name="Rectangle 4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59125" y="6437313"/>
            <a:ext cx="3048000" cy="2873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144" name="Rectangle 48"/>
          <p:cNvSpPr>
            <a:spLocks noGrp="1" noChangeArrowheads="1"/>
          </p:cNvSpPr>
          <p:nvPr>
            <p:ph type="dt" sz="quarter" idx="2"/>
          </p:nvPr>
        </p:nvSpPr>
        <p:spPr>
          <a:xfrm>
            <a:off x="341313" y="6435725"/>
            <a:ext cx="1844675" cy="285750"/>
          </a:xfrm>
        </p:spPr>
        <p:txBody>
          <a:bodyPr/>
          <a:lstStyle>
            <a:lvl1pPr>
              <a:defRPr sz="1000">
                <a:latin typeface="Helvetica" pitchFamily="34" charset="0"/>
              </a:defRPr>
            </a:lvl1pPr>
          </a:lstStyle>
          <a:p>
            <a:endParaRPr lang="en-US"/>
          </a:p>
        </p:txBody>
      </p:sp>
      <p:pic>
        <p:nvPicPr>
          <p:cNvPr id="4351" name="Picture 255" descr="compas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475" y="2998788"/>
            <a:ext cx="485775" cy="46672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4913" y="0"/>
            <a:ext cx="2347912" cy="6315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9588" y="0"/>
            <a:ext cx="6892925" cy="6315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4313" y="0"/>
            <a:ext cx="7148512" cy="984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9588" y="1176338"/>
            <a:ext cx="4354512" cy="5138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6500" y="1176338"/>
            <a:ext cx="4356100" cy="5138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6863" y="6678613"/>
            <a:ext cx="8421687" cy="179387"/>
          </a:xfrm>
        </p:spPr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69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692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9588" y="1176338"/>
            <a:ext cx="4354512" cy="5138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6500" y="1176338"/>
            <a:ext cx="4356100" cy="51387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222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5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5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67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67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7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913" y="273050"/>
            <a:ext cx="55356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7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042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042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042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</a:t>
            </a:r>
            <a:r>
              <a:rPr lang="en-US" b="1" dirty="0"/>
              <a:t>		</a:t>
            </a:r>
            <a:r>
              <a:rPr lang="en-US" dirty="0"/>
              <a:t>Silvia DALLA TORRE</a:t>
            </a:r>
          </a:p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20800" y="10160"/>
            <a:ext cx="7397750" cy="98425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003366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Slide Title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1176338"/>
            <a:ext cx="8863012" cy="5138737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85" name="Rectangle 6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6863" y="6678613"/>
            <a:ext cx="8421687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                 </a:t>
            </a:r>
            <a:r>
              <a:rPr lang="en-US" dirty="0" smtClean="0"/>
              <a:t>RICH&amp;THGEM</a:t>
            </a:r>
            <a:r>
              <a:rPr lang="en-US" dirty="0"/>
              <a:t>		Silvia DALLA TORRE</a:t>
            </a:r>
          </a:p>
          <a:p>
            <a:endParaRPr lang="en-US" dirty="0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auto">
          <a:xfrm>
            <a:off x="7997825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1" hangingPunct="1">
              <a:lnSpc>
                <a:spcPct val="100000"/>
              </a:lnSpc>
            </a:pPr>
            <a:fld id="{9A115F6C-74EA-4BD9-8CC9-31AE54DB4437}" type="slidenum">
              <a:rPr lang="en-US" b="0">
                <a:solidFill>
                  <a:schemeClr val="tx1"/>
                </a:solidFill>
                <a:effectLst/>
                <a:latin typeface="Comic Sans MS" pitchFamily="66" charset="0"/>
              </a:rPr>
              <a:pPr algn="r" eaLnBrk="1" hangingPunct="1">
                <a:lnSpc>
                  <a:spcPct val="100000"/>
                </a:lnSpc>
              </a:pPr>
              <a:t>‹#›</a:t>
            </a:fld>
            <a:endParaRPr lang="en-US" b="0"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092" name="Line 68"/>
          <p:cNvSpPr>
            <a:spLocks noChangeShapeType="1"/>
          </p:cNvSpPr>
          <p:nvPr/>
        </p:nvSpPr>
        <p:spPr bwMode="auto">
          <a:xfrm>
            <a:off x="0" y="1000125"/>
            <a:ext cx="9902825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 flipV="1">
            <a:off x="0" y="6472238"/>
            <a:ext cx="9902825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pic>
        <p:nvPicPr>
          <p:cNvPr id="1094" name="Picture 70" descr="Logo_INFN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810625" y="6515100"/>
            <a:ext cx="6127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bg1"/>
          </a:solidFill>
          <a:effectLst/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99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571500" indent="-5715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 b="1">
          <a:solidFill>
            <a:srgbClr val="0000CC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1047750" indent="-2857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CC"/>
        </a:buClr>
        <a:buFont typeface="Wingdings" pitchFamily="2" charset="2"/>
        <a:buChar char="§"/>
        <a:defRPr b="1">
          <a:solidFill>
            <a:srgbClr val="0000CC"/>
          </a:solidFill>
          <a:latin typeface="+mn-lt"/>
        </a:defRPr>
      </a:lvl2pPr>
      <a:lvl3pPr marL="15621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CC"/>
        </a:buClr>
        <a:buSzPct val="40000"/>
        <a:buFont typeface="Wingdings" pitchFamily="2" charset="2"/>
        <a:buChar char="¨"/>
        <a:defRPr sz="1600" b="1">
          <a:solidFill>
            <a:srgbClr val="0000CC"/>
          </a:solidFill>
          <a:latin typeface="+mn-lt"/>
        </a:defRPr>
      </a:lvl3pPr>
      <a:lvl4pPr marL="1924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"/>
        <a:defRPr sz="1400" b="1">
          <a:solidFill>
            <a:srgbClr val="0000CC"/>
          </a:solidFill>
          <a:latin typeface="+mn-lt"/>
        </a:defRPr>
      </a:lvl4pPr>
      <a:lvl5pPr marL="22860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har char="·"/>
        <a:defRPr sz="1200" b="1">
          <a:solidFill>
            <a:srgbClr val="0000CC"/>
          </a:solidFill>
          <a:latin typeface="+mn-lt"/>
        </a:defRPr>
      </a:lvl5pPr>
      <a:lvl6pPr marL="27432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har char="·"/>
        <a:defRPr sz="1200" b="1">
          <a:solidFill>
            <a:schemeClr val="tx1"/>
          </a:solidFill>
          <a:latin typeface="+mn-lt"/>
        </a:defRPr>
      </a:lvl6pPr>
      <a:lvl7pPr marL="32004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har char="·"/>
        <a:defRPr sz="1200" b="1">
          <a:solidFill>
            <a:schemeClr val="tx1"/>
          </a:solidFill>
          <a:latin typeface="+mn-lt"/>
        </a:defRPr>
      </a:lvl7pPr>
      <a:lvl8pPr marL="36576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har char="·"/>
        <a:defRPr sz="1200" b="1">
          <a:solidFill>
            <a:schemeClr val="tx1"/>
          </a:solidFill>
          <a:latin typeface="+mn-lt"/>
        </a:defRPr>
      </a:lvl8pPr>
      <a:lvl9pPr marL="411480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har char="·"/>
        <a:defRPr sz="12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13" Type="http://schemas.openxmlformats.org/officeDocument/2006/relationships/image" Target="../media/image49.emf"/><Relationship Id="rId3" Type="http://schemas.openxmlformats.org/officeDocument/2006/relationships/image" Target="../media/image39.png"/><Relationship Id="rId7" Type="http://schemas.openxmlformats.org/officeDocument/2006/relationships/image" Target="../media/image43.emf"/><Relationship Id="rId12" Type="http://schemas.openxmlformats.org/officeDocument/2006/relationships/image" Target="../media/image48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emf"/><Relationship Id="rId5" Type="http://schemas.openxmlformats.org/officeDocument/2006/relationships/image" Target="../media/image41.png"/><Relationship Id="rId10" Type="http://schemas.openxmlformats.org/officeDocument/2006/relationships/image" Target="../media/image46.emf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R&amp;D proposal</a:t>
            </a:r>
            <a:r>
              <a:rPr lang="en-US" b="1" dirty="0" smtClean="0"/>
              <a:t>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62062" y="1999366"/>
            <a:ext cx="8530390" cy="241912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algn="ctr"/>
            <a:r>
              <a:rPr lang="en-US" sz="2800" i="1" dirty="0" smtClean="0">
                <a:solidFill>
                  <a:srgbClr val="0000CC"/>
                </a:solidFill>
                <a:effectLst/>
              </a:rPr>
              <a:t>Trieste proposal for the </a:t>
            </a:r>
          </a:p>
          <a:p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algn="ctr"/>
            <a:r>
              <a:rPr lang="en-US" sz="2800" dirty="0">
                <a:solidFill>
                  <a:srgbClr val="C00000"/>
                </a:solidFill>
              </a:rPr>
              <a:t>FY2017 Call for Proposals for Generic Detector R&amp;D for an Electron-Ion Collider</a:t>
            </a:r>
            <a:endParaRPr lang="en-US" sz="2800" i="1" dirty="0" smtClean="0">
              <a:solidFill>
                <a:srgbClr val="C00000"/>
              </a:solidFill>
              <a:effectLst/>
            </a:endParaRPr>
          </a:p>
          <a:p>
            <a:endParaRPr lang="en-US" sz="2800" i="1" dirty="0" smtClean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3162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160"/>
            <a:ext cx="9902825" cy="984250"/>
          </a:xfrm>
        </p:spPr>
        <p:txBody>
          <a:bodyPr/>
          <a:lstStyle/>
          <a:p>
            <a:r>
              <a:rPr lang="en-US" sz="3000" dirty="0" smtClean="0"/>
              <a:t>THE ONGOING </a:t>
            </a:r>
            <a:r>
              <a:rPr lang="en-US" sz="2700" dirty="0" smtClean="0"/>
              <a:t>UPGRADE</a:t>
            </a:r>
            <a:r>
              <a:rPr lang="en-US" sz="3000" dirty="0" smtClean="0"/>
              <a:t>: MWPCs </a:t>
            </a:r>
            <a:r>
              <a:rPr lang="en-US" sz="3000" dirty="0" smtClean="0">
                <a:sym typeface="Wingdings" panose="05000000000000000000" pitchFamily="2" charset="2"/>
              </a:rPr>
              <a:t> hybrid MPGDs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9361" y="3144741"/>
            <a:ext cx="3693521" cy="2075782"/>
            <a:chOff x="5358809" y="3488588"/>
            <a:chExt cx="4405792" cy="3028061"/>
          </a:xfrm>
        </p:grpSpPr>
        <p:pic>
          <p:nvPicPr>
            <p:cNvPr id="7" name="Picture 6" descr="C:\COMPASS\referee\settembre2010\TB2010-plots\7.293kV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58809" y="3488588"/>
              <a:ext cx="4405792" cy="3028061"/>
            </a:xfrm>
            <a:prstGeom prst="rect">
              <a:avLst/>
            </a:prstGeom>
            <a:noFill/>
          </p:spPr>
        </p:pic>
        <p:sp>
          <p:nvSpPr>
            <p:cNvPr id="8" name="Oval 7"/>
            <p:cNvSpPr/>
            <p:nvPr/>
          </p:nvSpPr>
          <p:spPr bwMode="auto">
            <a:xfrm>
              <a:off x="8704523" y="4440867"/>
              <a:ext cx="499730" cy="372140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800" b="1" i="1" u="sng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Helvetica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60946" y="1106356"/>
            <a:ext cx="5219966" cy="2853447"/>
            <a:chOff x="0" y="1295400"/>
            <a:chExt cx="6153464" cy="3767839"/>
          </a:xfrm>
        </p:grpSpPr>
        <p:pic>
          <p:nvPicPr>
            <p:cNvPr id="10" name="Picture 9" descr="V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295400"/>
              <a:ext cx="6153464" cy="3767839"/>
            </a:xfrm>
            <a:prstGeom prst="rect">
              <a:avLst/>
            </a:prstGeom>
            <a:noFill/>
          </p:spPr>
        </p:pic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526784" y="1608101"/>
              <a:ext cx="3148528" cy="5476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eaLnBrk="0" hangingPunct="0">
                <a:lnSpc>
                  <a:spcPct val="90000"/>
                </a:lnSpc>
              </a:pPr>
              <a:r>
                <a:rPr lang="en-US" sz="1600" b="1" u="none" dirty="0">
                  <a:solidFill>
                    <a:srgbClr val="0000CC"/>
                  </a:solidFill>
                  <a:latin typeface="Helvetica" pitchFamily="34" charset="0"/>
                </a:rPr>
                <a:t>Effective gain = 0.91 · 10</a:t>
              </a:r>
              <a:r>
                <a:rPr lang="en-US" sz="2000" b="1" u="none" baseline="30000" dirty="0">
                  <a:solidFill>
                    <a:srgbClr val="0000CC"/>
                  </a:solidFill>
                  <a:latin typeface="Helvetica" pitchFamily="34" charset="0"/>
                </a:rPr>
                <a:t>6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3776663" y="2475438"/>
              <a:ext cx="1898650" cy="457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eaLnBrk="0" hangingPunct="0">
                <a:lnSpc>
                  <a:spcPct val="90000"/>
                </a:lnSpc>
              </a:pPr>
              <a:r>
                <a:rPr lang="en-US" sz="1800" b="1" u="none" dirty="0" err="1">
                  <a:solidFill>
                    <a:srgbClr val="0000CC"/>
                  </a:solidFill>
                  <a:latin typeface="Helvetica" pitchFamily="34" charset="0"/>
                </a:rPr>
                <a:t>Ar</a:t>
              </a:r>
              <a:r>
                <a:rPr lang="en-US" sz="1800" b="1" u="none" dirty="0">
                  <a:solidFill>
                    <a:srgbClr val="0000CC"/>
                  </a:solidFill>
                  <a:latin typeface="Helvetica" pitchFamily="34" charset="0"/>
                </a:rPr>
                <a:t>/CH</a:t>
              </a:r>
              <a:r>
                <a:rPr lang="en-US" sz="1800" b="1" u="none" baseline="-25000" dirty="0">
                  <a:solidFill>
                    <a:srgbClr val="0000CC"/>
                  </a:solidFill>
                  <a:latin typeface="Helvetica" pitchFamily="34" charset="0"/>
                </a:rPr>
                <a:t>4</a:t>
              </a:r>
              <a:r>
                <a:rPr lang="en-US" sz="1800" b="1" u="none" dirty="0">
                  <a:solidFill>
                    <a:srgbClr val="0000CC"/>
                  </a:solidFill>
                  <a:latin typeface="Helvetica" pitchFamily="34" charset="0"/>
                </a:rPr>
                <a:t>:  50/50</a:t>
              </a:r>
            </a:p>
          </p:txBody>
        </p:sp>
        <p:sp>
          <p:nvSpPr>
            <p:cNvPr id="13" name="Text Placeholder 5"/>
            <p:cNvSpPr txBox="1">
              <a:spLocks/>
            </p:cNvSpPr>
            <p:nvPr/>
          </p:nvSpPr>
          <p:spPr bwMode="auto">
            <a:xfrm>
              <a:off x="507891" y="3420989"/>
              <a:ext cx="2520950" cy="1235075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14E2F8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marL="342900" indent="-342900">
                <a:lnSpc>
                  <a:spcPct val="80000"/>
                </a:lnSpc>
                <a:spcBef>
                  <a:spcPct val="20000"/>
                </a:spcBef>
              </a:pPr>
              <a:r>
                <a:rPr lang="en-GB" sz="1200" u="none" dirty="0">
                  <a:solidFill>
                    <a:schemeClr val="tx1"/>
                  </a:solidFill>
                  <a:cs typeface="Arial" pitchFamily="34" charset="0"/>
                </a:rPr>
                <a:t>PARAMETERS: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Diam.     =  0.4 mm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Pitch      =  0.8 mm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sz="1200" u="none" dirty="0" err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Thickn</a:t>
              </a:r>
              <a:r>
                <a:rPr lang="en-GB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.   =  0.4 mm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Arial" pitchFamily="34" charset="0"/>
                <a:buChar char="•"/>
              </a:pPr>
              <a:r>
                <a:rPr lang="en-GB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Rim        =  10 </a:t>
              </a:r>
              <a:r>
                <a:rPr lang="el-GR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μ</a:t>
              </a:r>
              <a:r>
                <a:rPr lang="en-US" sz="1200" u="none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</a:t>
              </a:r>
              <a:endParaRPr lang="el-GR" sz="1200" u="none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325" y="798663"/>
            <a:ext cx="2648216" cy="2112497"/>
            <a:chOff x="6489700" y="4067175"/>
            <a:chExt cx="2857500" cy="2335236"/>
          </a:xfrm>
        </p:grpSpPr>
        <p:pic>
          <p:nvPicPr>
            <p:cNvPr id="15" name="Immagine 15" descr="IFT-15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94853" y="4406924"/>
              <a:ext cx="2652711" cy="199548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  <p:sp>
          <p:nvSpPr>
            <p:cNvPr id="16" name="CasellaDiTesto 30"/>
            <p:cNvSpPr txBox="1">
              <a:spLocks noChangeArrowheads="1"/>
            </p:cNvSpPr>
            <p:nvPr/>
          </p:nvSpPr>
          <p:spPr bwMode="auto">
            <a:xfrm>
              <a:off x="6489700" y="4067175"/>
              <a:ext cx="2857500" cy="379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endParaRPr lang="en-GB" sz="1600" dirty="0">
                <a:solidFill>
                  <a:srgbClr val="C00000"/>
                </a:solidFill>
                <a:latin typeface="Bookman Old Style" pitchFamily="18" charset="0"/>
              </a:endParaRPr>
            </a:p>
          </p:txBody>
        </p:sp>
      </p:grpSp>
      <p:pic>
        <p:nvPicPr>
          <p:cNvPr id="17" name="Picture 16" descr="chamber"/>
          <p:cNvPicPr>
            <a:picLocks noChangeAspect="1" noChangeArrowheads="1"/>
          </p:cNvPicPr>
          <p:nvPr/>
        </p:nvPicPr>
        <p:blipFill>
          <a:blip r:embed="rId5" cstate="print"/>
          <a:srcRect l="5887" r="2943"/>
          <a:stretch>
            <a:fillRect/>
          </a:stretch>
        </p:blipFill>
        <p:spPr bwMode="auto">
          <a:xfrm>
            <a:off x="2636949" y="1124061"/>
            <a:ext cx="2162174" cy="2019379"/>
          </a:xfrm>
          <a:prstGeom prst="rect">
            <a:avLst/>
          </a:prstGeom>
          <a:noFill/>
        </p:spPr>
      </p:pic>
      <p:grpSp>
        <p:nvGrpSpPr>
          <p:cNvPr id="18" name="Group 17"/>
          <p:cNvGrpSpPr/>
          <p:nvPr/>
        </p:nvGrpSpPr>
        <p:grpSpPr>
          <a:xfrm>
            <a:off x="7270929" y="3786697"/>
            <a:ext cx="2529516" cy="2630138"/>
            <a:chOff x="12416342" y="2011808"/>
            <a:chExt cx="6490153" cy="4630539"/>
          </a:xfrm>
        </p:grpSpPr>
        <p:sp>
          <p:nvSpPr>
            <p:cNvPr id="19" name="Rectangle 18"/>
            <p:cNvSpPr/>
            <p:nvPr/>
          </p:nvSpPr>
          <p:spPr>
            <a:xfrm>
              <a:off x="12603952" y="3038435"/>
              <a:ext cx="6242848" cy="36039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800" b="0" i="0" u="none">
                <a:solidFill>
                  <a:prstClr val="white"/>
                </a:solidFill>
              </a:endParaRPr>
            </a:p>
          </p:txBody>
        </p:sp>
        <p:pic>
          <p:nvPicPr>
            <p:cNvPr id="20" name="চিত্র 6"/>
            <p:cNvPicPr>
              <a:picLocks noChangeAspect="1"/>
            </p:cNvPicPr>
            <p:nvPr/>
          </p:nvPicPr>
          <p:blipFill rotWithShape="1">
            <a:blip r:embed="rId6"/>
            <a:srcRect l="9567" t="12316" r="8798" b="6434"/>
            <a:stretch/>
          </p:blipFill>
          <p:spPr>
            <a:xfrm>
              <a:off x="12416342" y="3038435"/>
              <a:ext cx="6417761" cy="3591212"/>
            </a:xfrm>
            <a:prstGeom prst="rect">
              <a:avLst/>
            </a:prstGeom>
          </p:spPr>
        </p:pic>
        <p:sp>
          <p:nvSpPr>
            <p:cNvPr id="21" name="TextBox 25"/>
            <p:cNvSpPr txBox="1"/>
            <p:nvPr/>
          </p:nvSpPr>
          <p:spPr>
            <a:xfrm rot="16200000">
              <a:off x="12412375" y="3526522"/>
              <a:ext cx="649750" cy="454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t-PT" sz="1800" b="0" i="0" u="none" dirty="0" smtClean="0">
                  <a:solidFill>
                    <a:prstClr val="black"/>
                  </a:solidFill>
                  <a:latin typeface="Calibri" panose="020F0502020204030204"/>
                </a:rPr>
                <a:t>a. u. </a:t>
              </a:r>
              <a:endParaRPr lang="en-GB" sz="1800" b="0" i="0" u="none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TextBox 26"/>
            <p:cNvSpPr txBox="1"/>
            <p:nvPr/>
          </p:nvSpPr>
          <p:spPr>
            <a:xfrm>
              <a:off x="12603952" y="2011808"/>
              <a:ext cx="6302543" cy="1103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" b="1" i="1" u="sng" kern="1200">
                  <a:solidFill>
                    <a:srgbClr val="FFFF00"/>
                  </a:solidFill>
                  <a:latin typeface="Helvetica" pitchFamily="34" charset="0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t-PT" sz="1800" i="0" u="none" dirty="0" err="1" smtClean="0">
                  <a:solidFill>
                    <a:prstClr val="black"/>
                  </a:solidFill>
                  <a:latin typeface="Calibri" panose="020F0502020204030204"/>
                </a:rPr>
                <a:t>Photon</a:t>
              </a:r>
              <a:r>
                <a:rPr lang="pt-PT" sz="1800" i="0" u="none" dirty="0" smtClean="0">
                  <a:solidFill>
                    <a:prstClr val="black"/>
                  </a:solidFill>
                  <a:latin typeface="Calibri" panose="020F0502020204030204"/>
                </a:rPr>
                <a:t> yield &amp; </a:t>
              </a:r>
              <a:r>
                <a:rPr lang="pt-PT" sz="1800" i="0" u="none" dirty="0" err="1" smtClean="0">
                  <a:solidFill>
                    <a:prstClr val="black"/>
                  </a:solidFill>
                  <a:latin typeface="Calibri" panose="020F0502020204030204"/>
                </a:rPr>
                <a:t>Charged</a:t>
              </a:r>
              <a:r>
                <a:rPr lang="pt-PT" sz="1800" i="0" u="none" dirty="0" smtClean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pt-PT" sz="1800" i="0" u="none" dirty="0" err="1" smtClean="0">
                  <a:solidFill>
                    <a:prstClr val="black"/>
                  </a:solidFill>
                  <a:latin typeface="Calibri" panose="020F0502020204030204"/>
                </a:rPr>
                <a:t>Particles</a:t>
              </a:r>
              <a:r>
                <a:rPr lang="pt-PT" sz="1800" i="0" u="none" dirty="0" smtClean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pt-PT" sz="1800" i="0" u="none" dirty="0" err="1" smtClean="0">
                  <a:solidFill>
                    <a:prstClr val="black"/>
                  </a:solidFill>
                  <a:latin typeface="Calibri" panose="020F0502020204030204"/>
                </a:rPr>
                <a:t>vs</a:t>
              </a:r>
              <a:r>
                <a:rPr lang="pt-PT" sz="1800" i="0" u="none" dirty="0" smtClean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pt-PT" sz="1800" i="0" u="none" dirty="0" err="1" smtClean="0">
                  <a:solidFill>
                    <a:prstClr val="black"/>
                  </a:solidFill>
                  <a:latin typeface="Calibri" panose="020F0502020204030204"/>
                </a:rPr>
                <a:t>Drift</a:t>
              </a:r>
              <a:r>
                <a:rPr lang="pt-PT" sz="1800" i="0" u="none" dirty="0" smtClean="0">
                  <a:solidFill>
                    <a:prstClr val="black"/>
                  </a:solidFill>
                  <a:latin typeface="Calibri" panose="020F0502020204030204"/>
                </a:rPr>
                <a:t> Field</a:t>
              </a:r>
              <a:endParaRPr lang="en-GB" sz="1800" i="0" u="none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7772" y="4156533"/>
            <a:ext cx="1596289" cy="2665963"/>
          </a:xfrm>
          <a:prstGeom prst="rect">
            <a:avLst/>
          </a:prstGeom>
        </p:spPr>
      </p:pic>
      <p:pic>
        <p:nvPicPr>
          <p:cNvPr id="24" name="Picture 23" descr="G:\RICH testbeam photos 2014\Chamber assembly(Prevessin lab)\_MK9777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5" t="31710" r="12440" b="20105"/>
          <a:stretch/>
        </p:blipFill>
        <p:spPr bwMode="auto">
          <a:xfrm>
            <a:off x="16598" y="5334116"/>
            <a:ext cx="2530052" cy="1436582"/>
          </a:xfrm>
          <a:prstGeom prst="rect">
            <a:avLst/>
          </a:prstGeom>
          <a:noFill/>
          <a:ln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523" y="3787368"/>
            <a:ext cx="3133885" cy="294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111683" y="869676"/>
            <a:ext cx="4524756" cy="75223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5pPr>
            <a:lvl6pPr marL="4572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6pPr>
            <a:lvl7pPr marL="9144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7pPr>
            <a:lvl8pPr marL="13716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8pPr>
            <a:lvl9pPr marL="18288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9pPr>
          </a:lstStyle>
          <a:p>
            <a:r>
              <a:rPr lang="en-US" kern="0" smtClean="0"/>
              <a:t>7 years of R&amp;D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13720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160"/>
            <a:ext cx="9902825" cy="984250"/>
          </a:xfrm>
        </p:spPr>
        <p:txBody>
          <a:bodyPr/>
          <a:lstStyle/>
          <a:p>
            <a:r>
              <a:rPr lang="en-US" sz="3000" dirty="0" smtClean="0"/>
              <a:t>THE ONGOING </a:t>
            </a:r>
            <a:r>
              <a:rPr lang="en-US" sz="2700" dirty="0" smtClean="0"/>
              <a:t>UPGRADE</a:t>
            </a:r>
            <a:r>
              <a:rPr lang="en-US" sz="3000" dirty="0" smtClean="0"/>
              <a:t>: MWPCs </a:t>
            </a:r>
            <a:r>
              <a:rPr lang="en-US" sz="3000" dirty="0" smtClean="0">
                <a:sym typeface="Wingdings" panose="05000000000000000000" pitchFamily="2" charset="2"/>
              </a:rPr>
              <a:t> hybrid MPGDs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0" y="699708"/>
            <a:ext cx="9845984" cy="554524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5pPr>
            <a:lvl6pPr marL="4572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6pPr>
            <a:lvl7pPr marL="9144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7pPr>
            <a:lvl8pPr marL="13716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8pPr>
            <a:lvl9pPr marL="18288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9pPr>
          </a:lstStyle>
          <a:p>
            <a:r>
              <a:rPr lang="en-US" sz="2200" kern="0" dirty="0" smtClean="0"/>
              <a:t>THGEM production: industrial process + in-house polishing protocol</a:t>
            </a:r>
            <a:endParaRPr lang="en-US" sz="2200" kern="0" dirty="0"/>
          </a:p>
        </p:txBody>
      </p:sp>
      <p:pic>
        <p:nvPicPr>
          <p:cNvPr id="11" name="Picture 2" descr="C:\COMPASS_2\COMPASS_25_09_2014\THGEM_600x300\incisio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8" t="43406" r="16864" b="-244"/>
          <a:stretch/>
        </p:blipFill>
        <p:spPr bwMode="auto">
          <a:xfrm>
            <a:off x="6332914" y="1306700"/>
            <a:ext cx="3427575" cy="183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COMPASS_2\COMPASS_25_09_2014\THGEM_600x300\svilupp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" r="3323" b="7911"/>
          <a:stretch/>
        </p:blipFill>
        <p:spPr bwMode="auto">
          <a:xfrm>
            <a:off x="3162656" y="1267254"/>
            <a:ext cx="3081591" cy="187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COMPASS_2\COMPASS_25_09_2014\THGEM_600x300\stampa-ldi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6" t="27243" r="8908" b="126"/>
          <a:stretch/>
        </p:blipFill>
        <p:spPr bwMode="auto">
          <a:xfrm>
            <a:off x="1" y="1259141"/>
            <a:ext cx="2988000" cy="18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COMPASS_2\COMPASS_25_09_2014\THGEM_600x300\strippaggio-dry-fil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69329"/>
            <a:ext cx="3059614" cy="203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223098" y="3169329"/>
            <a:ext cx="2541803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stripping dry-film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3576106" y="1267254"/>
            <a:ext cx="1630597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development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8323427" y="1311137"/>
            <a:ext cx="1059237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etching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147586" y="1267254"/>
            <a:ext cx="1912029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image transfer</a:t>
            </a:r>
          </a:p>
        </p:txBody>
      </p:sp>
      <p:pic>
        <p:nvPicPr>
          <p:cNvPr id="19" name="Picture 3" descr="C:\COMPASS_2\COMPASS_25_09_2014\THGEM_600x300\foratura-posalux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57" y="3203456"/>
            <a:ext cx="3245765" cy="216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COMPASS_2\COMPASS_25_09_2014\THGEM_600x300\foratura-posalux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724" y="3203459"/>
            <a:ext cx="3245765" cy="216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7159035" y="3111351"/>
            <a:ext cx="2589130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multi-spindle drilling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3408886" y="5014886"/>
            <a:ext cx="1294565" cy="348931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n-US" sz="1800" u="none" dirty="0" smtClean="0">
                <a:solidFill>
                  <a:srgbClr val="000000"/>
                </a:solidFill>
                <a:cs typeface="Arial" panose="020B0604020202020204" pitchFamily="34" charset="0"/>
              </a:rPr>
              <a:t>mounting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4046" y="5436071"/>
            <a:ext cx="3843243" cy="142192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u="none" dirty="0" smtClean="0">
                <a:solidFill>
                  <a:schemeClr val="tx1"/>
                </a:solidFill>
              </a:rPr>
              <a:t>In Trieste a specific cleaning procedure is applied : polish with fine grain pumice powder, pressure water cleaning, ultrasonic Bath with Sonica PCB solution (PH11), distilled water rinsing and oven @ 160 </a:t>
            </a:r>
            <a:r>
              <a:rPr lang="en-GB" sz="1600" u="none" dirty="0" smtClean="0">
                <a:solidFill>
                  <a:schemeClr val="tx1"/>
                </a:solidFill>
              </a:rPr>
              <a:t>ºC</a:t>
            </a:r>
            <a:endParaRPr lang="en-US" sz="700" dirty="0" smtClean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60" y="5413454"/>
            <a:ext cx="1969018" cy="14445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553" y="5391214"/>
            <a:ext cx="1972511" cy="14618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6" name="Right Arrow 25"/>
          <p:cNvSpPr/>
          <p:nvPr/>
        </p:nvSpPr>
        <p:spPr>
          <a:xfrm>
            <a:off x="7543376" y="5879836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7" name="Picture 2" descr="C:\Users\Dallator\Old Disk_C\U_local\Ucomplete\slides\slides\REFEREE\2013_referee_Firenze_09092013\DSCN4926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3"/>
          <a:stretch/>
        </p:blipFill>
        <p:spPr bwMode="auto">
          <a:xfrm rot="5400000">
            <a:off x="86164" y="5019169"/>
            <a:ext cx="1752667" cy="1924995"/>
          </a:xfrm>
          <a:prstGeom prst="rect">
            <a:avLst/>
          </a:prstGeom>
          <a:noFill/>
          <a:ln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82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160"/>
            <a:ext cx="9902825" cy="984250"/>
          </a:xfrm>
        </p:spPr>
        <p:txBody>
          <a:bodyPr/>
          <a:lstStyle/>
          <a:p>
            <a:r>
              <a:rPr lang="en-US" sz="3000" dirty="0" smtClean="0"/>
              <a:t>THE ONGOING </a:t>
            </a:r>
            <a:r>
              <a:rPr lang="en-US" sz="2700" dirty="0" smtClean="0"/>
              <a:t>UPGRADE</a:t>
            </a:r>
            <a:r>
              <a:rPr lang="en-US" sz="3000" dirty="0" smtClean="0"/>
              <a:t>: MWPCs </a:t>
            </a:r>
            <a:r>
              <a:rPr lang="en-US" sz="3000" dirty="0" smtClean="0">
                <a:sym typeface="Wingdings" panose="05000000000000000000" pitchFamily="2" charset="2"/>
              </a:rPr>
              <a:t> hybrid MPGDs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501899" y="738442"/>
            <a:ext cx="8356600" cy="13255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5pPr>
            <a:lvl6pPr marL="4572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6pPr>
            <a:lvl7pPr marL="9144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7pPr>
            <a:lvl8pPr marL="13716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8pPr>
            <a:lvl9pPr marL="18288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9pPr>
          </a:lstStyle>
          <a:p>
            <a:r>
              <a:rPr lang="en-US" sz="3200" kern="0" dirty="0" smtClean="0"/>
              <a:t>The bulk MICROMEGAS with resistive anode and capacitive coupling R-O</a:t>
            </a:r>
            <a:endParaRPr lang="en-US" sz="3200" kern="0" dirty="0"/>
          </a:p>
        </p:txBody>
      </p:sp>
      <p:grpSp>
        <p:nvGrpSpPr>
          <p:cNvPr id="6" name="Group 5"/>
          <p:cNvGrpSpPr/>
          <p:nvPr/>
        </p:nvGrpSpPr>
        <p:grpSpPr>
          <a:xfrm>
            <a:off x="-104138" y="1774847"/>
            <a:ext cx="3659258" cy="3100204"/>
            <a:chOff x="5381819" y="994678"/>
            <a:chExt cx="3659258" cy="3100204"/>
          </a:xfrm>
        </p:grpSpPr>
        <p:grpSp>
          <p:nvGrpSpPr>
            <p:cNvPr id="7" name="Group 6"/>
            <p:cNvGrpSpPr/>
            <p:nvPr/>
          </p:nvGrpSpPr>
          <p:grpSpPr>
            <a:xfrm>
              <a:off x="5381819" y="1260242"/>
              <a:ext cx="3659258" cy="2834640"/>
              <a:chOff x="5878288" y="908685"/>
              <a:chExt cx="3659258" cy="283464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2"/>
              <a:srcRect t="14723" b="6621"/>
              <a:stretch/>
            </p:blipFill>
            <p:spPr>
              <a:xfrm>
                <a:off x="5878288" y="908685"/>
                <a:ext cx="3659258" cy="2834640"/>
              </a:xfrm>
              <a:prstGeom prst="rect">
                <a:avLst/>
              </a:prstGeom>
            </p:spPr>
          </p:pic>
          <p:sp>
            <p:nvSpPr>
              <p:cNvPr id="12" name="Content Placeholder 2"/>
              <p:cNvSpPr txBox="1">
                <a:spLocks/>
              </p:cNvSpPr>
              <p:nvPr/>
            </p:nvSpPr>
            <p:spPr bwMode="auto">
              <a:xfrm>
                <a:off x="8357111" y="2642784"/>
                <a:ext cx="712083" cy="2930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0000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2075" tIns="46038" rIns="92075" bIns="46038" numCol="1" anchor="t" anchorCtr="0" compatLnSpc="1">
                <a:prstTxWarp prst="textNoShape">
                  <a:avLst/>
                </a:prstTxWarp>
              </a:bodyPr>
              <a:lstStyle>
                <a:lvl1pPr marL="571500" indent="-5715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itchFamily="2" charset="2"/>
                  <a:buChar char="§"/>
                  <a:defRPr sz="2000" b="1">
                    <a:solidFill>
                      <a:schemeClr val="hlin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  <a:cs typeface="+mn-cs"/>
                  </a:defRPr>
                </a:lvl1pPr>
                <a:lvl2pPr marL="1047750" indent="-2857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§"/>
                  <a:defRPr b="1">
                    <a:solidFill>
                      <a:srgbClr val="0000CC"/>
                    </a:solidFill>
                    <a:latin typeface="+mn-lt"/>
                  </a:defRPr>
                </a:lvl2pPr>
                <a:lvl3pPr marL="1562100" indent="-2286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SzPct val="40000"/>
                  <a:buFont typeface="Wingdings" pitchFamily="2" charset="2"/>
                  <a:buChar char="¨"/>
                  <a:defRPr sz="1400" b="1">
                    <a:solidFill>
                      <a:schemeClr val="tx1"/>
                    </a:solidFill>
                    <a:latin typeface="+mn-lt"/>
                  </a:defRPr>
                </a:lvl3pPr>
                <a:lvl4pPr marL="192405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tx1"/>
                  </a:buClr>
                  <a:buSzPct val="70000"/>
                  <a:buFont typeface="Wingdings" pitchFamily="2" charset="2"/>
                  <a:buChar char=""/>
                  <a:defRPr sz="1400" b="1">
                    <a:solidFill>
                      <a:schemeClr val="tx1"/>
                    </a:solidFill>
                    <a:latin typeface="+mn-lt"/>
                  </a:defRPr>
                </a:lvl4pPr>
                <a:lvl5pPr marL="22860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5pPr>
                <a:lvl6pPr marL="27432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6pPr>
                <a:lvl7pPr marL="32004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7pPr>
                <a:lvl8pPr marL="36576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8pPr>
                <a:lvl9pPr marL="41148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PCB</a:t>
                </a:r>
                <a:endParaRPr lang="en-US" sz="1600" i="0" kern="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Content Placeholder 2"/>
              <p:cNvSpPr txBox="1">
                <a:spLocks/>
              </p:cNvSpPr>
              <p:nvPr/>
            </p:nvSpPr>
            <p:spPr bwMode="auto">
              <a:xfrm>
                <a:off x="6259286" y="1860121"/>
                <a:ext cx="1225039" cy="6335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2075" tIns="46038" rIns="92075" bIns="46038" numCol="1" anchor="t" anchorCtr="0" compatLnSpc="1">
                <a:prstTxWarp prst="textNoShape">
                  <a:avLst/>
                </a:prstTxWarp>
              </a:bodyPr>
              <a:lstStyle>
                <a:lvl1pPr marL="571500" indent="-5715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itchFamily="2" charset="2"/>
                  <a:buChar char="§"/>
                  <a:defRPr sz="2000" b="1">
                    <a:solidFill>
                      <a:schemeClr val="hlin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  <a:cs typeface="+mn-cs"/>
                  </a:defRPr>
                </a:lvl1pPr>
                <a:lvl2pPr marL="1047750" indent="-2857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§"/>
                  <a:defRPr b="1">
                    <a:solidFill>
                      <a:srgbClr val="0000CC"/>
                    </a:solidFill>
                    <a:latin typeface="+mn-lt"/>
                  </a:defRPr>
                </a:lvl2pPr>
                <a:lvl3pPr marL="1562100" indent="-2286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SzPct val="40000"/>
                  <a:buFont typeface="Wingdings" pitchFamily="2" charset="2"/>
                  <a:buChar char="¨"/>
                  <a:defRPr sz="1400" b="1">
                    <a:solidFill>
                      <a:schemeClr val="tx1"/>
                    </a:solidFill>
                    <a:latin typeface="+mn-lt"/>
                  </a:defRPr>
                </a:lvl3pPr>
                <a:lvl4pPr marL="192405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tx1"/>
                  </a:buClr>
                  <a:buSzPct val="70000"/>
                  <a:buFont typeface="Wingdings" pitchFamily="2" charset="2"/>
                  <a:buChar char=""/>
                  <a:defRPr sz="1400" b="1">
                    <a:solidFill>
                      <a:schemeClr val="tx1"/>
                    </a:solidFill>
                    <a:latin typeface="+mn-lt"/>
                  </a:defRPr>
                </a:lvl4pPr>
                <a:lvl5pPr marL="22860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5pPr>
                <a:lvl6pPr marL="27432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6pPr>
                <a:lvl7pPr marL="32004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7pPr>
                <a:lvl8pPr marL="36576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8pPr>
                <a:lvl9pPr marL="41148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rPr>
                  <a:t>0.15 mm  </a:t>
                </a:r>
              </a:p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rPr>
                  <a:t>fiberglass</a:t>
                </a:r>
                <a:r>
                  <a:rPr lang="en-US" sz="1600" i="0" kern="0" dirty="0" smtClean="0"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1600" i="0" kern="0" dirty="0"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 bwMode="auto">
              <a:xfrm flipH="1">
                <a:off x="6259286" y="2326005"/>
                <a:ext cx="1023257" cy="609822"/>
              </a:xfrm>
              <a:prstGeom prst="straightConnector1">
                <a:avLst/>
              </a:prstGeom>
              <a:gradFill rotWithShape="0">
                <a:gsLst>
                  <a:gs pos="0">
                    <a:srgbClr val="D1FFFF"/>
                  </a:gs>
                  <a:gs pos="50000">
                    <a:srgbClr val="D1FFFF">
                      <a:gamma/>
                      <a:shade val="46275"/>
                      <a:invGamma/>
                    </a:srgbClr>
                  </a:gs>
                  <a:gs pos="100000">
                    <a:srgbClr val="D1FFFF"/>
                  </a:gs>
                </a:gsLst>
                <a:lin ang="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sp>
          <p:nvSpPr>
            <p:cNvPr id="8" name="Content Placeholder 2"/>
            <p:cNvSpPr txBox="1">
              <a:spLocks/>
            </p:cNvSpPr>
            <p:nvPr/>
          </p:nvSpPr>
          <p:spPr bwMode="auto">
            <a:xfrm>
              <a:off x="5394927" y="994678"/>
              <a:ext cx="3646150" cy="3515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i="0" kern="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Single pad</a:t>
              </a:r>
              <a:endParaRPr lang="en-US" i="0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 bwMode="auto">
            <a:xfrm>
              <a:off x="5386632" y="1346235"/>
              <a:ext cx="1824816" cy="38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HV is applied here </a:t>
              </a:r>
              <a:r>
                <a:rPr lang="en-US" sz="140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through a resistor</a:t>
              </a: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 (mesh @ ground)</a:t>
              </a:r>
              <a:endParaRPr lang="en-US" sz="1400" i="0" kern="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Content Placeholder 2"/>
            <p:cNvSpPr txBox="1">
              <a:spLocks/>
            </p:cNvSpPr>
            <p:nvPr/>
          </p:nvSpPr>
          <p:spPr bwMode="auto">
            <a:xfrm>
              <a:off x="7469137" y="2236980"/>
              <a:ext cx="1571940" cy="38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Signal read-out </a:t>
              </a:r>
              <a:r>
                <a:rPr lang="en-US" sz="140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from this pad </a:t>
              </a:r>
              <a:endParaRPr lang="en-US" sz="1400" i="0" kern="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783" y="2133251"/>
            <a:ext cx="1944616" cy="2928186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8302154" y="2989517"/>
            <a:ext cx="493231" cy="29304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600" i="0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HV</a:t>
            </a:r>
            <a:endParaRPr lang="en-US" sz="1600" i="0" kern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5" y="4961044"/>
            <a:ext cx="3012323" cy="1884446"/>
          </a:xfrm>
          <a:prstGeom prst="rect">
            <a:avLst/>
          </a:prstGeom>
          <a:ln w="28575">
            <a:solidFill>
              <a:srgbClr val="0000CC"/>
            </a:solidFill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648" y="4689381"/>
            <a:ext cx="3622725" cy="1572126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 bwMode="auto">
          <a:xfrm flipV="1">
            <a:off x="788488" y="3653673"/>
            <a:ext cx="265197" cy="1464093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flipH="1" flipV="1">
            <a:off x="2821377" y="3397161"/>
            <a:ext cx="2718893" cy="1292220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7797897" y="5359447"/>
            <a:ext cx="862884" cy="24963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i="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Signals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3785509" y="4457671"/>
            <a:ext cx="1332559" cy="60376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Connections for groups of 48 pads</a:t>
            </a:r>
            <a:endParaRPr lang="en-US" sz="1200" i="0" kern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5815983" y="4062549"/>
            <a:ext cx="1332559" cy="3447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i="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Resistor arrays</a:t>
            </a:r>
            <a:endParaRPr lang="en-US" sz="1200" i="0" kern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>
            <a:off x="6247865" y="4422506"/>
            <a:ext cx="129719" cy="588720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>
            <a:stCxn id="21" idx="1"/>
          </p:cNvCxnSpPr>
          <p:nvPr/>
        </p:nvCxnSpPr>
        <p:spPr bwMode="auto">
          <a:xfrm flipH="1" flipV="1">
            <a:off x="6377584" y="5475444"/>
            <a:ext cx="1420313" cy="8823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Content Placeholder 2"/>
          <p:cNvSpPr txBox="1">
            <a:spLocks/>
          </p:cNvSpPr>
          <p:nvPr/>
        </p:nvSpPr>
        <p:spPr bwMode="auto">
          <a:xfrm rot="16200000">
            <a:off x="8844280" y="3122841"/>
            <a:ext cx="712083" cy="29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i="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0.5 </a:t>
            </a:r>
            <a:r>
              <a:rPr lang="en-US" sz="120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</a:t>
            </a:r>
            <a:r>
              <a:rPr lang="en-US" sz="1200" kern="0" dirty="0">
                <a:solidFill>
                  <a:schemeClr val="tx1"/>
                </a:solidFill>
                <a:effectLst/>
                <a:latin typeface="Symbol" panose="05050102010706020507" pitchFamily="18" charset="2"/>
                <a:cs typeface="Arial" pitchFamily="34" charset="0"/>
              </a:rPr>
              <a:t>W</a:t>
            </a:r>
            <a:endParaRPr lang="en-US" sz="1200" i="0" kern="0" dirty="0">
              <a:solidFill>
                <a:schemeClr val="tx1"/>
              </a:solidFill>
              <a:effectLst/>
              <a:latin typeface="Symbol" panose="05050102010706020507" pitchFamily="18" charset="2"/>
              <a:cs typeface="Arial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 flipH="1" flipV="1">
            <a:off x="2374685" y="2812268"/>
            <a:ext cx="5190462" cy="162840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 flipV="1">
            <a:off x="1738599" y="2213760"/>
            <a:ext cx="6059299" cy="267591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835454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176" y="3622068"/>
            <a:ext cx="2409474" cy="321263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251" y="3023639"/>
            <a:ext cx="2814638" cy="3752850"/>
          </a:xfrm>
          <a:prstGeom prst="rect">
            <a:avLst/>
          </a:prstGeom>
          <a:ln>
            <a:solidFill>
              <a:srgbClr val="3333CC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160"/>
            <a:ext cx="9902825" cy="984250"/>
          </a:xfrm>
        </p:spPr>
        <p:txBody>
          <a:bodyPr/>
          <a:lstStyle/>
          <a:p>
            <a:r>
              <a:rPr lang="en-US" sz="3000" dirty="0" smtClean="0"/>
              <a:t>THE ONGOING </a:t>
            </a:r>
            <a:r>
              <a:rPr lang="en-US" sz="2700" dirty="0" smtClean="0"/>
              <a:t>UPGRADE</a:t>
            </a:r>
            <a:r>
              <a:rPr lang="en-US" sz="3000" dirty="0" smtClean="0"/>
              <a:t>: MWPCs </a:t>
            </a:r>
            <a:r>
              <a:rPr lang="en-US" sz="3000" dirty="0" smtClean="0">
                <a:sym typeface="Wingdings" panose="05000000000000000000" pitchFamily="2" charset="2"/>
              </a:rPr>
              <a:t> hybrid MPGDs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6" name="AutoShape 4" descr="http://thgem.ts.infn.it/thgem/Pictures/pictures_fromFulvio_04032016/da_fulvio_04032016%20881.jpg"/>
          <p:cNvSpPr>
            <a:spLocks noChangeAspect="1" noChangeArrowheads="1"/>
          </p:cNvSpPr>
          <p:nvPr/>
        </p:nvSpPr>
        <p:spPr bwMode="auto">
          <a:xfrm>
            <a:off x="150259" y="1809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619" y="711401"/>
            <a:ext cx="2331722" cy="31089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79" y="3454394"/>
            <a:ext cx="2567772" cy="34236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765" y="1335723"/>
            <a:ext cx="3021035" cy="22657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" y="3577198"/>
            <a:ext cx="3118130" cy="2338598"/>
          </a:xfrm>
          <a:prstGeom prst="rect">
            <a:avLst/>
          </a:prstGeom>
        </p:spPr>
      </p:pic>
      <p:sp>
        <p:nvSpPr>
          <p:cNvPr id="12" name="Slide Number Placeholder 4"/>
          <p:cNvSpPr txBox="1">
            <a:spLocks/>
          </p:cNvSpPr>
          <p:nvPr/>
        </p:nvSpPr>
        <p:spPr>
          <a:xfrm>
            <a:off x="11820518" y="6674889"/>
            <a:ext cx="1079500" cy="2032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US" smtClean="0"/>
              <a:t>      </a:t>
            </a:r>
          </a:p>
          <a:p>
            <a:endParaRPr lang="en-US"/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>
          <a:xfrm>
            <a:off x="11820518" y="6674889"/>
            <a:ext cx="1079500" cy="2032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en-US" smtClean="0"/>
              <a:t>      </a:t>
            </a:r>
          </a:p>
          <a:p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292" y="1370192"/>
            <a:ext cx="3978275" cy="2237780"/>
          </a:xfrm>
          <a:prstGeom prst="rect">
            <a:avLst/>
          </a:prstGeom>
          <a:ln>
            <a:solidFill>
              <a:srgbClr val="3333CC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554480" y="769595"/>
            <a:ext cx="5613163" cy="6608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5pPr>
            <a:lvl6pPr marL="4572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6pPr>
            <a:lvl7pPr marL="9144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7pPr>
            <a:lvl8pPr marL="13716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8pPr>
            <a:lvl9pPr marL="18288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9pPr>
          </a:lstStyle>
          <a:p>
            <a:r>
              <a:rPr lang="en-US" kern="0" smtClean="0"/>
              <a:t>Detector assembly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065323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693" y="0"/>
            <a:ext cx="8598132" cy="984250"/>
          </a:xfrm>
        </p:spPr>
        <p:txBody>
          <a:bodyPr/>
          <a:lstStyle/>
          <a:p>
            <a:r>
              <a:rPr lang="en-US" sz="3000" dirty="0" smtClean="0"/>
              <a:t>OUTLINE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3342" y="1704726"/>
            <a:ext cx="8530390" cy="280692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The Trieste group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h</a:t>
            </a:r>
            <a:r>
              <a:rPr lang="en-US" sz="2800" i="1" dirty="0" smtClean="0">
                <a:solidFill>
                  <a:srgbClr val="0000CC"/>
                </a:solidFill>
                <a:effectLst/>
              </a:rPr>
              <a:t>ardware background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R&amp;D proposal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endParaRPr lang="en-US" sz="2800" i="1" dirty="0" smtClean="0">
              <a:solidFill>
                <a:srgbClr val="0000CC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203093" y="3494092"/>
            <a:ext cx="4608427" cy="721360"/>
          </a:xfrm>
          <a:prstGeom prst="rect">
            <a:avLst/>
          </a:prstGeom>
          <a:solidFill>
            <a:srgbClr val="33CCCC">
              <a:alpha val="2705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5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INTRODUCTORY CONSIDERATIONS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31519" y="1198880"/>
            <a:ext cx="8382001" cy="5110480"/>
          </a:xfrm>
          <a:ln>
            <a:solidFill>
              <a:srgbClr val="3333CC"/>
            </a:solidFill>
          </a:ln>
        </p:spPr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rgbClr val="C00000"/>
              </a:solidFill>
              <a:effectLst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  <a:effectLst/>
              </a:rPr>
              <a:t>Taking into account are past experience, the most obvious sectors of collaboration a</a:t>
            </a:r>
            <a:r>
              <a:rPr lang="en-US" dirty="0" smtClean="0">
                <a:solidFill>
                  <a:srgbClr val="C00000"/>
                </a:solidFill>
                <a:effectLst/>
              </a:rPr>
              <a:t>re:</a:t>
            </a:r>
          </a:p>
          <a:p>
            <a:r>
              <a:rPr lang="en-US" dirty="0" smtClean="0">
                <a:solidFill>
                  <a:schemeClr val="tx1"/>
                </a:solidFill>
                <a:effectLst/>
              </a:rPr>
              <a:t>RICH for high momentum particles</a:t>
            </a:r>
          </a:p>
          <a:p>
            <a:r>
              <a:rPr lang="en-US" dirty="0" smtClean="0">
                <a:solidFill>
                  <a:schemeClr val="tx1"/>
                </a:solidFill>
                <a:effectLst/>
              </a:rPr>
              <a:t>Tracking by gaseous detectors</a:t>
            </a:r>
          </a:p>
          <a:p>
            <a:endParaRPr lang="en-US" dirty="0">
              <a:solidFill>
                <a:srgbClr val="C00000"/>
              </a:solidFill>
              <a:effectLst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  <a:effectLst/>
              </a:rPr>
              <a:t>This sectors are present in the RD6 Consortium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  <a:effectLst/>
                <a:sym typeface="Wingdings" panose="05000000000000000000" pitchFamily="2" charset="2"/>
              </a:rPr>
              <a:t> The most natural approach is to request to join the Consortium</a:t>
            </a:r>
            <a:r>
              <a:rPr lang="en-US" dirty="0" smtClean="0">
                <a:solidFill>
                  <a:schemeClr val="tx1"/>
                </a:solidFill>
                <a:effectLst/>
              </a:rPr>
              <a:t> bringing in synergic items </a:t>
            </a:r>
            <a:endParaRPr lang="en-US" dirty="0" smtClean="0">
              <a:solidFill>
                <a:schemeClr val="tx1"/>
              </a:solidFill>
              <a:effectLst/>
            </a:endParaRPr>
          </a:p>
          <a:p>
            <a:endParaRPr lang="en-US" dirty="0" smtClean="0">
              <a:solidFill>
                <a:srgbClr val="C00000"/>
              </a:solidFill>
              <a:effectLst/>
              <a:sym typeface="Wingdings" panose="05000000000000000000" pitchFamily="2" charset="2"/>
            </a:endParaRPr>
          </a:p>
          <a:p>
            <a:r>
              <a:rPr lang="en-US" dirty="0" smtClean="0">
                <a:solidFill>
                  <a:srgbClr val="C00000"/>
                </a:solidFill>
                <a:effectLst/>
                <a:sym typeface="Wingdings" panose="05000000000000000000" pitchFamily="2" charset="2"/>
              </a:rPr>
              <a:t>We propose an R&amp;D program focused towards high </a:t>
            </a:r>
            <a:r>
              <a:rPr lang="en-US" dirty="0" err="1" smtClean="0">
                <a:solidFill>
                  <a:srgbClr val="C00000"/>
                </a:solidFill>
                <a:effectLst/>
                <a:sym typeface="Wingdings" panose="05000000000000000000" pitchFamily="2" charset="2"/>
              </a:rPr>
              <a:t>momemtun</a:t>
            </a:r>
            <a:r>
              <a:rPr lang="en-US" dirty="0" smtClean="0">
                <a:solidFill>
                  <a:srgbClr val="C00000"/>
                </a:solidFill>
                <a:effectLst/>
                <a:sym typeface="Wingdings" panose="05000000000000000000" pitchFamily="2" charset="2"/>
              </a:rPr>
              <a:t> RICH and with synergies concerning TPC read-out</a:t>
            </a:r>
          </a:p>
          <a:p>
            <a:pPr lvl="1"/>
            <a:r>
              <a:rPr lang="en-US" dirty="0" smtClean="0">
                <a:solidFill>
                  <a:srgbClr val="0033CC"/>
                </a:solidFill>
                <a:sym typeface="Wingdings" panose="05000000000000000000" pitchFamily="2" charset="2"/>
              </a:rPr>
              <a:t>our hybrid approach for photon detection can be further developed towards future EIC needs; it also includes elements that can be useful in designing the TPC read-out sensors</a:t>
            </a:r>
            <a:r>
              <a:rPr lang="en-US" dirty="0" smtClean="0">
                <a:solidFill>
                  <a:srgbClr val="0033CC"/>
                </a:solidFill>
                <a:effectLst/>
                <a:sym typeface="Wingdings" panose="05000000000000000000" pitchFamily="2" charset="2"/>
              </a:rPr>
              <a:t> </a:t>
            </a:r>
            <a:endParaRPr lang="en-US" dirty="0" smtClean="0">
              <a:solidFill>
                <a:srgbClr val="0033CC"/>
              </a:solidFill>
              <a:effectLst/>
              <a:sym typeface="Wingdings" panose="05000000000000000000" pitchFamily="2" charset="2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184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Preliminary R&amp;D PROGRAM</a:t>
            </a:r>
            <a:endParaRPr lang="en-US" sz="30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833119" y="1178560"/>
            <a:ext cx="4836161" cy="2079041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In the COMPASS RICH-1 photon detectors </a:t>
            </a:r>
            <a:r>
              <a:rPr lang="en-US" dirty="0" err="1" smtClean="0">
                <a:solidFill>
                  <a:schemeClr val="tx1"/>
                </a:solidFill>
              </a:rPr>
              <a:t>thepad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size is 8 x 8 </a:t>
            </a:r>
            <a:r>
              <a:rPr lang="en-US" dirty="0" smtClean="0">
                <a:solidFill>
                  <a:schemeClr val="tx1"/>
                </a:solidFill>
              </a:rPr>
              <a:t>mm</a:t>
            </a:r>
            <a:r>
              <a:rPr lang="en-US" baseline="30000" dirty="0" smtClean="0">
                <a:solidFill>
                  <a:schemeClr val="tx1"/>
                </a:solidFill>
              </a:rPr>
              <a:t>2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>
                <a:solidFill>
                  <a:srgbClr val="C00000"/>
                </a:solidFill>
              </a:rPr>
              <a:t>first R&amp;D item</a:t>
            </a:r>
            <a:r>
              <a:rPr lang="en-US" dirty="0"/>
              <a:t> is passing to smaller pad </a:t>
            </a:r>
            <a:r>
              <a:rPr lang="en-US" dirty="0" smtClean="0"/>
              <a:t>size of </a:t>
            </a:r>
            <a:r>
              <a:rPr lang="en-US" dirty="0"/>
              <a:t>the order of 3 x 3 or 4 x 4 </a:t>
            </a:r>
            <a:r>
              <a:rPr lang="en-US" dirty="0" smtClean="0"/>
              <a:t>mm</a:t>
            </a:r>
            <a:r>
              <a:rPr lang="en-US" baseline="30000" dirty="0" smtClean="0"/>
              <a:t>2</a:t>
            </a:r>
            <a:r>
              <a:rPr lang="en-US" dirty="0"/>
              <a:t>.</a:t>
            </a:r>
            <a:br>
              <a:rPr lang="en-US" dirty="0"/>
            </a:br>
            <a:endParaRPr lang="en-US" kern="0" dirty="0"/>
          </a:p>
        </p:txBody>
      </p:sp>
      <p:sp>
        <p:nvSpPr>
          <p:cNvPr id="7" name="Date Placeholder 3"/>
          <p:cNvSpPr txBox="1">
            <a:spLocks/>
          </p:cNvSpPr>
          <p:nvPr/>
        </p:nvSpPr>
        <p:spPr bwMode="auto">
          <a:xfrm>
            <a:off x="801721" y="6678613"/>
            <a:ext cx="8421687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  <a:ea typeface="+mn-ea"/>
                <a:cs typeface="+mn-cs"/>
              </a:defRPr>
            </a:lvl9pPr>
          </a:lstStyle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21" y="4239114"/>
            <a:ext cx="3012323" cy="1884446"/>
          </a:xfrm>
          <a:prstGeom prst="rect">
            <a:avLst/>
          </a:prstGeom>
          <a:ln w="28575">
            <a:solidFill>
              <a:srgbClr val="0000CC"/>
            </a:solidFill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406" y="4515545"/>
            <a:ext cx="3622725" cy="1572126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8543655" y="5185611"/>
            <a:ext cx="862884" cy="24963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i="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Signals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31267" y="4283835"/>
            <a:ext cx="1332559" cy="60376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Connections for groups of 48 pads</a:t>
            </a:r>
            <a:endParaRPr lang="en-US" sz="1200" i="0" kern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6561741" y="3888713"/>
            <a:ext cx="1332559" cy="34473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200" i="0" kern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Resistor arrays</a:t>
            </a:r>
            <a:endParaRPr lang="en-US" sz="1200" i="0" kern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6993623" y="4248670"/>
            <a:ext cx="129719" cy="588720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>
            <a:stCxn id="10" idx="1"/>
          </p:cNvCxnSpPr>
          <p:nvPr/>
        </p:nvCxnSpPr>
        <p:spPr bwMode="auto">
          <a:xfrm flipH="1" flipV="1">
            <a:off x="7123342" y="5301608"/>
            <a:ext cx="1420313" cy="8823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5" name="Group 14"/>
          <p:cNvGrpSpPr/>
          <p:nvPr/>
        </p:nvGrpSpPr>
        <p:grpSpPr>
          <a:xfrm>
            <a:off x="5863826" y="687671"/>
            <a:ext cx="3659258" cy="3100204"/>
            <a:chOff x="5381819" y="994678"/>
            <a:chExt cx="3659258" cy="3100204"/>
          </a:xfrm>
        </p:grpSpPr>
        <p:grpSp>
          <p:nvGrpSpPr>
            <p:cNvPr id="16" name="Group 15"/>
            <p:cNvGrpSpPr/>
            <p:nvPr/>
          </p:nvGrpSpPr>
          <p:grpSpPr>
            <a:xfrm>
              <a:off x="5381819" y="1260242"/>
              <a:ext cx="3659258" cy="2834640"/>
              <a:chOff x="5878288" y="908685"/>
              <a:chExt cx="3659258" cy="2834640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4"/>
              <a:srcRect t="14723" b="6621"/>
              <a:stretch/>
            </p:blipFill>
            <p:spPr>
              <a:xfrm>
                <a:off x="5878288" y="908685"/>
                <a:ext cx="3659258" cy="2834640"/>
              </a:xfrm>
              <a:prstGeom prst="rect">
                <a:avLst/>
              </a:prstGeom>
            </p:spPr>
          </p:pic>
          <p:sp>
            <p:nvSpPr>
              <p:cNvPr id="21" name="Content Placeholder 2"/>
              <p:cNvSpPr txBox="1">
                <a:spLocks/>
              </p:cNvSpPr>
              <p:nvPr/>
            </p:nvSpPr>
            <p:spPr bwMode="auto">
              <a:xfrm>
                <a:off x="8357111" y="2642784"/>
                <a:ext cx="712083" cy="2930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0000CC"/>
                </a:solidFill>
                <a:miter lim="800000"/>
                <a:headEnd/>
                <a:tailEnd/>
              </a:ln>
              <a:effectLst/>
            </p:spPr>
            <p:txBody>
              <a:bodyPr vert="horz" wrap="square" lIns="92075" tIns="46038" rIns="92075" bIns="46038" numCol="1" anchor="t" anchorCtr="0" compatLnSpc="1">
                <a:prstTxWarp prst="textNoShape">
                  <a:avLst/>
                </a:prstTxWarp>
              </a:bodyPr>
              <a:lstStyle>
                <a:lvl1pPr marL="571500" indent="-5715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itchFamily="2" charset="2"/>
                  <a:buChar char="§"/>
                  <a:defRPr sz="2000" b="1">
                    <a:solidFill>
                      <a:schemeClr val="hlin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  <a:cs typeface="+mn-cs"/>
                  </a:defRPr>
                </a:lvl1pPr>
                <a:lvl2pPr marL="1047750" indent="-2857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§"/>
                  <a:defRPr b="1">
                    <a:solidFill>
                      <a:srgbClr val="0000CC"/>
                    </a:solidFill>
                    <a:latin typeface="+mn-lt"/>
                  </a:defRPr>
                </a:lvl2pPr>
                <a:lvl3pPr marL="1562100" indent="-2286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SzPct val="40000"/>
                  <a:buFont typeface="Wingdings" pitchFamily="2" charset="2"/>
                  <a:buChar char="¨"/>
                  <a:defRPr sz="1400" b="1">
                    <a:solidFill>
                      <a:schemeClr val="tx1"/>
                    </a:solidFill>
                    <a:latin typeface="+mn-lt"/>
                  </a:defRPr>
                </a:lvl3pPr>
                <a:lvl4pPr marL="192405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tx1"/>
                  </a:buClr>
                  <a:buSzPct val="70000"/>
                  <a:buFont typeface="Wingdings" pitchFamily="2" charset="2"/>
                  <a:buChar char=""/>
                  <a:defRPr sz="1400" b="1">
                    <a:solidFill>
                      <a:schemeClr val="tx1"/>
                    </a:solidFill>
                    <a:latin typeface="+mn-lt"/>
                  </a:defRPr>
                </a:lvl4pPr>
                <a:lvl5pPr marL="22860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5pPr>
                <a:lvl6pPr marL="27432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6pPr>
                <a:lvl7pPr marL="32004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7pPr>
                <a:lvl8pPr marL="36576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8pPr>
                <a:lvl9pPr marL="41148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PCB</a:t>
                </a:r>
                <a:endParaRPr lang="en-US" sz="1600" i="0" kern="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 bwMode="auto">
              <a:xfrm>
                <a:off x="6259286" y="1860121"/>
                <a:ext cx="1225039" cy="6335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2075" tIns="46038" rIns="92075" bIns="46038" numCol="1" anchor="t" anchorCtr="0" compatLnSpc="1">
                <a:prstTxWarp prst="textNoShape">
                  <a:avLst/>
                </a:prstTxWarp>
              </a:bodyPr>
              <a:lstStyle>
                <a:lvl1pPr marL="571500" indent="-5715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itchFamily="2" charset="2"/>
                  <a:buChar char="§"/>
                  <a:defRPr sz="2000" b="1">
                    <a:solidFill>
                      <a:schemeClr val="hlin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+mn-ea"/>
                    <a:cs typeface="+mn-cs"/>
                  </a:defRPr>
                </a:lvl1pPr>
                <a:lvl2pPr marL="1047750" indent="-2857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Font typeface="Wingdings" pitchFamily="2" charset="2"/>
                  <a:buChar char="§"/>
                  <a:defRPr b="1">
                    <a:solidFill>
                      <a:srgbClr val="0000CC"/>
                    </a:solidFill>
                    <a:latin typeface="+mn-lt"/>
                  </a:defRPr>
                </a:lvl2pPr>
                <a:lvl3pPr marL="1562100" indent="-22860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rgbClr val="0000CC"/>
                  </a:buClr>
                  <a:buSzPct val="40000"/>
                  <a:buFont typeface="Wingdings" pitchFamily="2" charset="2"/>
                  <a:buChar char="¨"/>
                  <a:defRPr sz="1400" b="1">
                    <a:solidFill>
                      <a:schemeClr val="tx1"/>
                    </a:solidFill>
                    <a:latin typeface="+mn-lt"/>
                  </a:defRPr>
                </a:lvl3pPr>
                <a:lvl4pPr marL="192405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lr>
                    <a:schemeClr val="tx1"/>
                  </a:buClr>
                  <a:buSzPct val="70000"/>
                  <a:buFont typeface="Wingdings" pitchFamily="2" charset="2"/>
                  <a:buChar char=""/>
                  <a:defRPr sz="1400" b="1">
                    <a:solidFill>
                      <a:schemeClr val="tx1"/>
                    </a:solidFill>
                    <a:latin typeface="+mn-lt"/>
                  </a:defRPr>
                </a:lvl4pPr>
                <a:lvl5pPr marL="22860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5pPr>
                <a:lvl6pPr marL="27432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6pPr>
                <a:lvl7pPr marL="32004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7pPr>
                <a:lvl8pPr marL="36576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8pPr>
                <a:lvl9pPr marL="4114800" indent="-171450" algn="l" rtl="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Char char="·"/>
                  <a:defRPr sz="1200" b="1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rPr>
                  <a:t>0.15 mm  </a:t>
                </a:r>
              </a:p>
              <a:p>
                <a:pPr marL="0" indent="0">
                  <a:buFont typeface="Wingdings" pitchFamily="2" charset="2"/>
                  <a:buNone/>
                </a:pPr>
                <a:r>
                  <a:rPr lang="en-US" sz="1600" i="0" kern="0" dirty="0" smtClean="0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rPr>
                  <a:t>fiberglass</a:t>
                </a:r>
                <a:r>
                  <a:rPr lang="en-US" sz="1600" i="0" kern="0" dirty="0" smtClean="0"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1600" i="0" kern="0" dirty="0"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23" name="Straight Arrow Connector 22"/>
              <p:cNvCxnSpPr/>
              <p:nvPr/>
            </p:nvCxnSpPr>
            <p:spPr bwMode="auto">
              <a:xfrm flipH="1">
                <a:off x="6259286" y="2326005"/>
                <a:ext cx="1023257" cy="609822"/>
              </a:xfrm>
              <a:prstGeom prst="straightConnector1">
                <a:avLst/>
              </a:prstGeom>
              <a:gradFill rotWithShape="0">
                <a:gsLst>
                  <a:gs pos="0">
                    <a:srgbClr val="D1FFFF"/>
                  </a:gs>
                  <a:gs pos="50000">
                    <a:srgbClr val="D1FFFF">
                      <a:gamma/>
                      <a:shade val="46275"/>
                      <a:invGamma/>
                    </a:srgbClr>
                  </a:gs>
                  <a:gs pos="100000">
                    <a:srgbClr val="D1FFFF"/>
                  </a:gs>
                </a:gsLst>
                <a:lin ang="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sp>
          <p:nvSpPr>
            <p:cNvPr id="17" name="Content Placeholder 2"/>
            <p:cNvSpPr txBox="1">
              <a:spLocks/>
            </p:cNvSpPr>
            <p:nvPr/>
          </p:nvSpPr>
          <p:spPr bwMode="auto">
            <a:xfrm>
              <a:off x="5394927" y="994678"/>
              <a:ext cx="3646150" cy="3515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Font typeface="Wingdings" pitchFamily="2" charset="2"/>
                <a:buNone/>
              </a:pPr>
              <a:r>
                <a:rPr lang="en-US" i="0" kern="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Single pad</a:t>
              </a:r>
              <a:endParaRPr lang="en-US" i="0" kern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 bwMode="auto">
            <a:xfrm>
              <a:off x="5386632" y="1346235"/>
              <a:ext cx="1824816" cy="38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HV is applied here </a:t>
              </a:r>
              <a:r>
                <a:rPr lang="en-US" sz="140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through a resistor</a:t>
              </a: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 (mesh @ ground)</a:t>
              </a:r>
              <a:endParaRPr lang="en-US" sz="1400" i="0" kern="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 bwMode="auto">
            <a:xfrm>
              <a:off x="7469137" y="2236980"/>
              <a:ext cx="1571940" cy="38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2075" tIns="46038" rIns="92075" bIns="46038" numCol="1" anchor="t" anchorCtr="0" compatLnSpc="1">
              <a:prstTxWarp prst="textNoShape">
                <a:avLst/>
              </a:prstTxWarp>
            </a:bodyPr>
            <a:lstStyle>
              <a:lvl1pPr marL="571500" indent="-5715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hlink"/>
                </a:buClr>
                <a:buFont typeface="Wingdings" pitchFamily="2" charset="2"/>
                <a:buChar char="§"/>
                <a:defRPr sz="2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1047750" indent="-2857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Font typeface="Wingdings" pitchFamily="2" charset="2"/>
                <a:buChar char="§"/>
                <a:defRPr b="1">
                  <a:solidFill>
                    <a:srgbClr val="0000CC"/>
                  </a:solidFill>
                  <a:latin typeface="+mn-lt"/>
                </a:defRPr>
              </a:lvl2pPr>
              <a:lvl3pPr marL="1562100" indent="-22860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rgbClr val="0000CC"/>
                </a:buClr>
                <a:buSzPct val="40000"/>
                <a:buFont typeface="Wingdings" pitchFamily="2" charset="2"/>
                <a:buChar char="¨"/>
                <a:defRPr sz="1400" b="1">
                  <a:solidFill>
                    <a:schemeClr val="tx1"/>
                  </a:solidFill>
                  <a:latin typeface="+mn-lt"/>
                </a:defRPr>
              </a:lvl3pPr>
              <a:lvl4pPr marL="192405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lr>
                  <a:schemeClr val="tx1"/>
                </a:buClr>
                <a:buSzPct val="70000"/>
                <a:buFont typeface="Wingdings" pitchFamily="2" charset="2"/>
                <a:buChar char=""/>
                <a:defRPr sz="1400" b="1">
                  <a:solidFill>
                    <a:schemeClr val="tx1"/>
                  </a:solidFill>
                  <a:latin typeface="+mn-lt"/>
                </a:defRPr>
              </a:lvl4pPr>
              <a:lvl5pPr marL="22860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5pPr>
              <a:lvl6pPr marL="27432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6pPr>
              <a:lvl7pPr marL="32004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7pPr>
              <a:lvl8pPr marL="36576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8pPr>
              <a:lvl9pPr marL="4114800" indent="-171450" algn="l" rtl="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Char char="·"/>
                <a:defRPr sz="1200" b="1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>
                <a:buFont typeface="Wingdings" pitchFamily="2" charset="2"/>
                <a:buNone/>
              </a:pPr>
              <a:r>
                <a:rPr lang="en-US" sz="1400" i="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Signal read-out </a:t>
              </a:r>
              <a:r>
                <a:rPr lang="en-US" sz="1400" kern="0" dirty="0" smtClean="0"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from this pad </a:t>
              </a:r>
              <a:endParaRPr lang="en-US" sz="1400" i="0" kern="0" dirty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6127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Preliminary R&amp;D PROGRAM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31519" y="1412240"/>
            <a:ext cx="8382001" cy="4897120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performance of the hybrid photon detectors operated in </a:t>
            </a:r>
            <a:r>
              <a:rPr lang="en-US" dirty="0" smtClean="0"/>
              <a:t>fluorocarbon-rich atmospheres</a:t>
            </a:r>
            <a:r>
              <a:rPr lang="en-US" dirty="0"/>
              <a:t>, as it is the case for windowless </a:t>
            </a:r>
            <a:r>
              <a:rPr lang="en-US" dirty="0" err="1"/>
              <a:t>RICHes</a:t>
            </a:r>
            <a:r>
              <a:rPr lang="en-US" dirty="0"/>
              <a:t>, is a </a:t>
            </a:r>
            <a:r>
              <a:rPr lang="en-US" dirty="0">
                <a:solidFill>
                  <a:srgbClr val="C00000"/>
                </a:solidFill>
              </a:rPr>
              <a:t>second item</a:t>
            </a:r>
            <a:r>
              <a:rPr lang="en-US" dirty="0"/>
              <a:t>.</a:t>
            </a:r>
            <a:br>
              <a:rPr lang="en-US" dirty="0"/>
            </a:br>
            <a:endParaRPr lang="en-US" kern="0" dirty="0"/>
          </a:p>
        </p:txBody>
      </p:sp>
      <p:sp>
        <p:nvSpPr>
          <p:cNvPr id="5" name="TextBox 4"/>
          <p:cNvSpPr txBox="1"/>
          <p:nvPr/>
        </p:nvSpPr>
        <p:spPr>
          <a:xfrm>
            <a:off x="3774718" y="5576650"/>
            <a:ext cx="3363678" cy="258532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C. D. R. </a:t>
            </a:r>
            <a:r>
              <a:rPr lang="en-US" b="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Azevedo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b="0" dirty="0" smtClean="0">
                <a:solidFill>
                  <a:schemeClr val="tx1"/>
                </a:solidFill>
                <a:effectLst/>
              </a:rPr>
              <a:t>et al., 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2010 </a:t>
            </a:r>
            <a:r>
              <a:rPr lang="en-US" b="0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JINST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5 P01002</a:t>
            </a:r>
            <a:endParaRPr lang="en-US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6010" y="3213822"/>
            <a:ext cx="3038636" cy="232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8836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Preliminary R&amp;D PROGRAM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31519" y="1656080"/>
            <a:ext cx="8382001" cy="3789680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present hybrid photon detectors have an </a:t>
            </a:r>
            <a:r>
              <a:rPr lang="en-US" dirty="0" smtClean="0"/>
              <a:t>Ion </a:t>
            </a:r>
            <a:r>
              <a:rPr lang="en-US" dirty="0" err="1" smtClean="0"/>
              <a:t>BackFlow</a:t>
            </a:r>
            <a:r>
              <a:rPr lang="en-US" dirty="0" smtClean="0"/>
              <a:t> (IBF) rate </a:t>
            </a:r>
            <a:r>
              <a:rPr lang="en-US" dirty="0"/>
              <a:t>~ </a:t>
            </a:r>
            <a:r>
              <a:rPr lang="en-US" dirty="0" smtClean="0"/>
              <a:t>5%</a:t>
            </a:r>
            <a:endParaRPr lang="en-US" dirty="0"/>
          </a:p>
          <a:p>
            <a:r>
              <a:rPr lang="en-US" dirty="0" smtClean="0"/>
              <a:t>ultimate figure?  </a:t>
            </a:r>
            <a:r>
              <a:rPr lang="en-US" dirty="0" smtClean="0">
                <a:sym typeface="Wingdings" panose="05000000000000000000" pitchFamily="2" charset="2"/>
              </a:rPr>
              <a:t> enhancing the control of IBF is a </a:t>
            </a: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third R&amp;D item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/>
          </a:p>
          <a:p>
            <a:r>
              <a:rPr lang="en-US" dirty="0" smtClean="0"/>
              <a:t>synergic </a:t>
            </a:r>
            <a:r>
              <a:rPr lang="en-US" dirty="0"/>
              <a:t>to a possible approach to TPC read-out by hybrid </a:t>
            </a:r>
            <a:r>
              <a:rPr lang="en-US" dirty="0" smtClean="0"/>
              <a:t>sensors, where </a:t>
            </a:r>
            <a:r>
              <a:rPr lang="en-US" dirty="0"/>
              <a:t>MMs can be combined to GEMs </a:t>
            </a:r>
            <a:endParaRPr lang="en-US" dirty="0" smtClean="0"/>
          </a:p>
          <a:p>
            <a:pPr lvl="1"/>
            <a:r>
              <a:rPr lang="en-US" sz="1800" dirty="0" smtClean="0">
                <a:effectLst/>
              </a:rPr>
              <a:t>as </a:t>
            </a:r>
            <a:r>
              <a:rPr lang="en-US" sz="1800" dirty="0">
                <a:effectLst/>
              </a:rPr>
              <a:t>already proposed </a:t>
            </a:r>
            <a:r>
              <a:rPr lang="en-US" sz="1800" dirty="0" smtClean="0">
                <a:effectLst/>
              </a:rPr>
              <a:t>and studied </a:t>
            </a:r>
            <a:r>
              <a:rPr lang="en-US" sz="1800" dirty="0">
                <a:effectLst/>
              </a:rPr>
              <a:t>using traditional non-resistive </a:t>
            </a:r>
            <a:r>
              <a:rPr lang="en-US" sz="1800" dirty="0" smtClean="0">
                <a:effectLst/>
              </a:rPr>
              <a:t>MMs</a:t>
            </a:r>
            <a:r>
              <a:rPr lang="en-US" dirty="0"/>
              <a:t/>
            </a:r>
            <a:br>
              <a:rPr lang="en-US" dirty="0"/>
            </a:b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708714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Preliminary R&amp;D PROGRAM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96863" y="1081778"/>
            <a:ext cx="9140934" cy="5344422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reduced production yield of large surface THGEMs suggests to </a:t>
            </a:r>
            <a:r>
              <a:rPr lang="en-US" dirty="0" smtClean="0"/>
              <a:t>investigate different </a:t>
            </a:r>
            <a:r>
              <a:rPr lang="en-US" dirty="0"/>
              <a:t>substrate materials: this is </a:t>
            </a:r>
            <a:r>
              <a:rPr lang="en-US" dirty="0" smtClean="0">
                <a:solidFill>
                  <a:srgbClr val="C00000"/>
                </a:solidFill>
              </a:rPr>
              <a:t>a fourth item </a:t>
            </a:r>
            <a:r>
              <a:rPr lang="en-US" dirty="0">
                <a:solidFill>
                  <a:srgbClr val="C00000"/>
                </a:solidFill>
              </a:rPr>
              <a:t>of the R&amp;D program</a:t>
            </a:r>
            <a:r>
              <a:rPr lang="en-US" dirty="0"/>
              <a:t>.</a:t>
            </a:r>
            <a:br>
              <a:rPr lang="en-US" dirty="0"/>
            </a:br>
            <a:endParaRPr lang="en-US" kern="0" dirty="0"/>
          </a:p>
        </p:txBody>
      </p:sp>
      <p:sp>
        <p:nvSpPr>
          <p:cNvPr id="5" name="TextBox 4"/>
          <p:cNvSpPr txBox="1"/>
          <p:nvPr/>
        </p:nvSpPr>
        <p:spPr>
          <a:xfrm>
            <a:off x="502873" y="1999021"/>
            <a:ext cx="3843243" cy="142192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sz="1600" u="none" dirty="0" smtClean="0">
                <a:solidFill>
                  <a:schemeClr val="tx1"/>
                </a:solidFill>
              </a:rPr>
              <a:t>In Trieste a specific cleaning procedure is applied : polish with fine grain pumice powder, pressure water cleaning, ultrasonic Bath with Sonica PCB solution (PH11), distilled water rinsing and oven @ 160 </a:t>
            </a:r>
            <a:r>
              <a:rPr lang="en-GB" sz="1600" u="none" dirty="0" smtClean="0">
                <a:solidFill>
                  <a:schemeClr val="tx1"/>
                </a:solidFill>
              </a:rPr>
              <a:t>ºC</a:t>
            </a:r>
            <a:endParaRPr lang="en-US" sz="700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876" y="1865431"/>
            <a:ext cx="1238364" cy="9085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445" y="1865432"/>
            <a:ext cx="1233444" cy="914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>
            <a:off x="5485638" y="2099382"/>
            <a:ext cx="48920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887" y="5045573"/>
            <a:ext cx="2216307" cy="1429133"/>
          </a:xfrm>
          <a:prstGeom prst="rect">
            <a:avLst/>
          </a:prstGeom>
        </p:spPr>
      </p:pic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122153" y="6223000"/>
            <a:ext cx="107950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000" b="0" i="0" u="none" kern="1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" b="1" i="1" u="sng" kern="1200">
                <a:solidFill>
                  <a:srgbClr val="FFFF00"/>
                </a:solidFill>
                <a:latin typeface="Helvetic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      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" t="4267" r="31426" b="6950"/>
          <a:stretch/>
        </p:blipFill>
        <p:spPr bwMode="auto">
          <a:xfrm>
            <a:off x="1886241" y="3937314"/>
            <a:ext cx="2351569" cy="17304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212657" y="5365280"/>
            <a:ext cx="1066336" cy="7571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u="none" dirty="0" smtClean="0">
                <a:solidFill>
                  <a:srgbClr val="FF0000"/>
                </a:solidFill>
              </a:rPr>
              <a:t>49</a:t>
            </a:r>
            <a:r>
              <a:rPr lang="en-US" sz="1200" b="1" u="none" dirty="0" smtClean="0">
                <a:solidFill>
                  <a:srgbClr val="FF0000"/>
                </a:solidFill>
              </a:rPr>
              <a:t> </a:t>
            </a:r>
            <a:r>
              <a:rPr lang="en-US" sz="1200" b="1" u="none" dirty="0" err="1" smtClean="0">
                <a:solidFill>
                  <a:srgbClr val="FF0000"/>
                </a:solidFill>
              </a:rPr>
              <a:t>p.cs</a:t>
            </a:r>
            <a:endParaRPr lang="en-US" sz="1200" b="1" u="none" dirty="0" smtClean="0">
              <a:solidFill>
                <a:srgbClr val="FF0000"/>
              </a:solidFill>
            </a:endParaRPr>
          </a:p>
          <a:p>
            <a:r>
              <a:rPr lang="en-US" sz="1200" u="none" dirty="0" smtClean="0">
                <a:solidFill>
                  <a:srgbClr val="FF0000"/>
                </a:solidFill>
              </a:rPr>
              <a:t>2%&lt;</a:t>
            </a:r>
            <a:r>
              <a:rPr lang="el-GR" sz="1200" u="none" dirty="0" smtClean="0">
                <a:solidFill>
                  <a:srgbClr val="FF0000"/>
                </a:solidFill>
                <a:latin typeface="Calibri"/>
              </a:rPr>
              <a:t>δ</a:t>
            </a:r>
            <a:r>
              <a:rPr lang="en-US" sz="1200" u="none" dirty="0" smtClean="0">
                <a:solidFill>
                  <a:srgbClr val="FF0000"/>
                </a:solidFill>
              </a:rPr>
              <a:t>&lt;3%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Better than 15 </a:t>
            </a:r>
            <a:r>
              <a:rPr lang="en-US" b="1" dirty="0" smtClean="0">
                <a:solidFill>
                  <a:schemeClr val="tx1"/>
                </a:solidFill>
                <a:latin typeface="Symbol" panose="05050102010706020507" pitchFamily="18" charset="2"/>
              </a:rPr>
              <a:t>m</a:t>
            </a:r>
            <a:r>
              <a:rPr lang="en-US" b="1" dirty="0" smtClean="0">
                <a:solidFill>
                  <a:schemeClr val="tx1"/>
                </a:solidFill>
              </a:rPr>
              <a:t>m</a:t>
            </a:r>
            <a:endParaRPr lang="en-US" sz="1200" b="1" u="none" dirty="0">
              <a:solidFill>
                <a:schemeClr val="tx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1912074" y="4283432"/>
            <a:ext cx="2275461" cy="23894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Clr>
                <a:srgbClr val="FC0128"/>
              </a:buClr>
              <a:buFont typeface="Wingdings" pitchFamily="2" charset="2"/>
              <a:buNone/>
            </a:pPr>
            <a:r>
              <a:rPr lang="el-GR" sz="1200" b="0" u="none" dirty="0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δ</a:t>
            </a:r>
            <a:r>
              <a:rPr lang="en-US" sz="1200" b="0" u="none" dirty="0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 for the 100 raw THGEM </a:t>
            </a:r>
            <a:r>
              <a:rPr lang="en-US" sz="1200" b="0" u="none" dirty="0" err="1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pcb</a:t>
            </a:r>
            <a:r>
              <a:rPr lang="en-US" sz="1200" b="0" u="none" dirty="0" smtClean="0">
                <a:solidFill>
                  <a:srgbClr val="000000"/>
                </a:solidFill>
                <a:latin typeface="Calibri"/>
                <a:cs typeface="Arial" panose="020B0604020202020204" pitchFamily="34" charset="0"/>
              </a:rPr>
              <a:t> (%)</a:t>
            </a:r>
            <a:endParaRPr lang="en-US" sz="1200" b="0" u="none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7" r="24526" b="25459"/>
          <a:stretch/>
        </p:blipFill>
        <p:spPr>
          <a:xfrm>
            <a:off x="502873" y="3910361"/>
            <a:ext cx="561319" cy="115757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auto">
          <a:xfrm>
            <a:off x="4491876" y="2944199"/>
            <a:ext cx="5176510" cy="3586779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1" i="1" u="sng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Helvetica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6058" y="3019559"/>
            <a:ext cx="2681242" cy="37426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0446" y="4386381"/>
            <a:ext cx="2573376" cy="175424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1"/>
          <a:stretch/>
        </p:blipFill>
        <p:spPr>
          <a:xfrm>
            <a:off x="5514486" y="3309667"/>
            <a:ext cx="1515402" cy="10242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08057" y="2990980"/>
            <a:ext cx="2135404" cy="156972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5310" y="4613164"/>
            <a:ext cx="2317726" cy="2314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80123" y="4839643"/>
            <a:ext cx="1957674" cy="1419776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41731" y="6288547"/>
            <a:ext cx="4076799" cy="16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12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693" y="0"/>
            <a:ext cx="8598132" cy="984250"/>
          </a:xfrm>
        </p:spPr>
        <p:txBody>
          <a:bodyPr/>
          <a:lstStyle/>
          <a:p>
            <a:r>
              <a:rPr lang="en-US" sz="3000" dirty="0" smtClean="0"/>
              <a:t>OUTLINE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3342" y="1704726"/>
            <a:ext cx="8530390" cy="280692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The Trieste group</a:t>
            </a:r>
            <a:endParaRPr lang="en-US" sz="2800" i="1" dirty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h</a:t>
            </a:r>
            <a:r>
              <a:rPr lang="en-US" sz="2800" i="1" dirty="0" smtClean="0">
                <a:solidFill>
                  <a:srgbClr val="0000CC"/>
                </a:solidFill>
                <a:effectLst/>
              </a:rPr>
              <a:t>ardware background</a:t>
            </a:r>
            <a:endParaRPr lang="en-US" sz="2800" i="1" dirty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R&amp;D proposal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endParaRPr lang="en-US" sz="2800" i="1" dirty="0" smtClean="0">
              <a:solidFill>
                <a:srgbClr val="0000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3132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080" y="10160"/>
            <a:ext cx="7853680" cy="984250"/>
          </a:xfrm>
        </p:spPr>
        <p:txBody>
          <a:bodyPr/>
          <a:lstStyle/>
          <a:p>
            <a:r>
              <a:rPr lang="en-US" sz="3000" dirty="0" smtClean="0"/>
              <a:t>Preliminary R&amp;D PROGRAM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62561" y="1117600"/>
            <a:ext cx="8991600" cy="5110480"/>
          </a:xfrm>
          <a:prstGeom prst="rect">
            <a:avLst/>
          </a:prstGeom>
          <a:noFill/>
          <a:ln w="9525">
            <a:solidFill>
              <a:srgbClr val="3333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smtClean="0"/>
              <a:t>Dilemma</a:t>
            </a:r>
            <a:r>
              <a:rPr lang="en-US" dirty="0"/>
              <a:t>: GEMs or THGEMs is a (hybrid) MPGD photon detector for </a:t>
            </a:r>
            <a:r>
              <a:rPr lang="en-US" dirty="0" err="1"/>
              <a:t>RICHes</a:t>
            </a:r>
            <a:r>
              <a:rPr lang="en-US" dirty="0" smtClean="0"/>
              <a:t>?</a:t>
            </a:r>
          </a:p>
          <a:p>
            <a:r>
              <a:rPr lang="en-US" kern="0" dirty="0"/>
              <a:t> </a:t>
            </a:r>
            <a:r>
              <a:rPr lang="en-US" kern="0" dirty="0" smtClean="0"/>
              <a:t>the comparative study of the photoelectron extraction in gas atmosphere is the </a:t>
            </a:r>
            <a:r>
              <a:rPr lang="en-US" kern="0" dirty="0" smtClean="0">
                <a:solidFill>
                  <a:srgbClr val="C00000"/>
                </a:solidFill>
              </a:rPr>
              <a:t>fifth R&amp;D item </a:t>
            </a:r>
            <a:r>
              <a:rPr lang="en-US" kern="0" dirty="0" smtClean="0">
                <a:solidFill>
                  <a:srgbClr val="0033CC"/>
                </a:solidFill>
              </a:rPr>
              <a:t>by the LEOPARD</a:t>
            </a:r>
          </a:p>
          <a:p>
            <a:endParaRPr lang="en-US" kern="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kern="0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999" y="2760717"/>
            <a:ext cx="6113144" cy="3402374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37715" y="5649141"/>
            <a:ext cx="1581496" cy="4240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000" b="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G.Hamar</a:t>
            </a:r>
            <a:r>
              <a:rPr lang="en-US" sz="1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and D. </a:t>
            </a:r>
            <a:r>
              <a:rPr lang="en-US" sz="1000" b="0" dirty="0" err="1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V</a:t>
            </a:r>
            <a:r>
              <a:rPr lang="en-US" sz="1000" b="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arga</a:t>
            </a:r>
            <a:r>
              <a:rPr lang="en-US" sz="1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endParaRPr lang="en-US" sz="1000" b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NIMA </a:t>
            </a:r>
            <a:r>
              <a:rPr lang="en-US" sz="1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694(2012)16</a:t>
            </a:r>
            <a:endParaRPr lang="en-US" sz="10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35" y="3429585"/>
            <a:ext cx="1137961" cy="2064639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057" y="2530566"/>
            <a:ext cx="1615739" cy="163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252" y="4415690"/>
            <a:ext cx="1711613" cy="172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053293" y="4438402"/>
            <a:ext cx="2955925" cy="32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Gain </a:t>
            </a:r>
            <a:endParaRPr lang="en-US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map</a:t>
            </a:r>
            <a:endParaRPr lang="en-US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1882191" y="2648725"/>
            <a:ext cx="2955925" cy="32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Efficiency </a:t>
            </a:r>
            <a:endParaRPr lang="en-US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map</a:t>
            </a:r>
            <a:endParaRPr lang="en-US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 descr="Leopard_2880x18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8560" y="2439399"/>
            <a:ext cx="1336430" cy="835269"/>
          </a:xfrm>
          <a:prstGeom prst="rect">
            <a:avLst/>
          </a:prstGeom>
          <a:ln>
            <a:solidFill>
              <a:srgbClr val="0000CC"/>
            </a:solidFill>
          </a:ln>
        </p:spPr>
      </p:pic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6031696" y="3373718"/>
            <a:ext cx="2955925" cy="32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400" b="1">
                <a:solidFill>
                  <a:schemeClr val="tx1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chemeClr val="tx1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Photoelectron 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extraction </a:t>
            </a:r>
          </a:p>
          <a:p>
            <a:pPr marL="0" indent="0">
              <a:buFont typeface="Wingdings" pitchFamily="2" charset="2"/>
              <a:buNone/>
            </a:pPr>
            <a:r>
              <a:rPr lang="en-US" sz="18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studies</a:t>
            </a:r>
            <a:endParaRPr lang="en-US" sz="18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517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5400" dirty="0" smtClean="0"/>
              <a:t>THANK YOU </a:t>
            </a:r>
            <a:endParaRPr lang="en-US" sz="5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065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693" y="0"/>
            <a:ext cx="8598132" cy="984250"/>
          </a:xfrm>
        </p:spPr>
        <p:txBody>
          <a:bodyPr/>
          <a:lstStyle/>
          <a:p>
            <a:r>
              <a:rPr lang="en-US" sz="3000" dirty="0" smtClean="0"/>
              <a:t>OUTLINE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3342" y="1704726"/>
            <a:ext cx="8530390" cy="280692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Trieste group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h</a:t>
            </a:r>
            <a:r>
              <a:rPr lang="en-US" sz="2800" i="1" dirty="0" smtClean="0">
                <a:solidFill>
                  <a:srgbClr val="0000CC"/>
                </a:solidFill>
                <a:effectLst/>
              </a:rPr>
              <a:t>ardware background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R&amp;D proposal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endParaRPr lang="en-US" sz="2800" i="1" dirty="0" smtClean="0">
              <a:solidFill>
                <a:srgbClr val="0000CC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178560" y="1960880"/>
            <a:ext cx="3434080" cy="721360"/>
          </a:xfrm>
          <a:prstGeom prst="rect">
            <a:avLst/>
          </a:prstGeom>
          <a:solidFill>
            <a:srgbClr val="33CCCC">
              <a:alpha val="2705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3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Trieste group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863" y="1072054"/>
            <a:ext cx="9362144" cy="533925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presently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in the CERN COMPASS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people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 staff units from Trieste university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 staff units from INFN,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Sezione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di Trieste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PhD students (presently 1), post docs (presently 4)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 scientists from other Institutions in Trieste area </a:t>
            </a:r>
          </a:p>
          <a:p>
            <a:pPr lvl="1"/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+ technical personnel according to needs ( in the last 12 months : 5 FTE )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lines of interest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Hadron physics and data analysis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Hardware (detector R&amp;D and construction)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past and present hardware activities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Design, project coordination and construction of COMPASS RICH-1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resently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an upgrade of the RICH based on novel photon detectors by MPGD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technologies completed; commissioning to be started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Summarizing, expertise in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RICHes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MPGDs.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693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693" y="0"/>
            <a:ext cx="8598132" cy="984250"/>
          </a:xfrm>
        </p:spPr>
        <p:txBody>
          <a:bodyPr/>
          <a:lstStyle/>
          <a:p>
            <a:r>
              <a:rPr lang="en-US" sz="3000" dirty="0" smtClean="0"/>
              <a:t>OUTLINE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</a:t>
            </a:r>
            <a:r>
              <a:rPr lang="en-US" b="1" dirty="0" smtClean="0"/>
              <a:t>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3342" y="1704726"/>
            <a:ext cx="8530390" cy="280692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The Trieste group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h</a:t>
            </a:r>
            <a:r>
              <a:rPr lang="en-US" sz="2800" i="1" dirty="0" smtClean="0">
                <a:solidFill>
                  <a:srgbClr val="0000CC"/>
                </a:solidFill>
                <a:effectLst/>
              </a:rPr>
              <a:t>ardware background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 smtClean="0">
                <a:solidFill>
                  <a:srgbClr val="0000CC"/>
                </a:solidFill>
                <a:effectLst/>
              </a:rPr>
              <a:t>Our proposal</a:t>
            </a:r>
            <a:endParaRPr lang="en-US" sz="2800" i="1" dirty="0" smtClean="0">
              <a:solidFill>
                <a:srgbClr val="0000CC"/>
              </a:solidFill>
              <a:effectLst/>
            </a:endParaRPr>
          </a:p>
          <a:p>
            <a:endParaRPr lang="en-US" sz="2800" i="1" dirty="0" smtClean="0">
              <a:solidFill>
                <a:srgbClr val="0000CC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304692" y="2747507"/>
            <a:ext cx="4608427" cy="721360"/>
          </a:xfrm>
          <a:prstGeom prst="rect">
            <a:avLst/>
          </a:prstGeom>
          <a:solidFill>
            <a:srgbClr val="33CCCC">
              <a:alpha val="27059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COMPASS RICH-1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867865" y="4856167"/>
            <a:ext cx="1098336" cy="542925"/>
          </a:xfrm>
          <a:prstGeom prst="rect">
            <a:avLst/>
          </a:prstGeom>
          <a:solidFill>
            <a:srgbClr val="66FFFF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1600" u="none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radiator:</a:t>
            </a:r>
          </a:p>
          <a:p>
            <a:r>
              <a:rPr lang="en-US" sz="1600" u="none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2000" u="none" baseline="-25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en-US" sz="1600" u="none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en-US" sz="2000" u="none" baseline="-250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356825" y="970688"/>
            <a:ext cx="5306750" cy="5410199"/>
            <a:chOff x="2864" y="1016"/>
            <a:chExt cx="2603" cy="2816"/>
          </a:xfrm>
        </p:grpSpPr>
        <p:pic>
          <p:nvPicPr>
            <p:cNvPr id="7" name="Picture 6" descr="rich1_artistic_tra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68" y="1174"/>
              <a:ext cx="2265" cy="2658"/>
            </a:xfrm>
            <a:prstGeom prst="rect">
              <a:avLst/>
            </a:prstGeom>
            <a:noFill/>
          </p:spPr>
        </p:pic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V="1">
              <a:off x="2864" y="1072"/>
              <a:ext cx="704" cy="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3648" y="1016"/>
              <a:ext cx="1600" cy="91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5232" y="2000"/>
              <a:ext cx="8" cy="152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 rot="5400000">
              <a:off x="5214" y="2600"/>
              <a:ext cx="32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 i="0" u="none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 m</a:t>
              </a: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 rot="1749544">
              <a:off x="4368" y="1234"/>
              <a:ext cx="30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 i="0" u="none" dirty="0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6 m</a:t>
              </a: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 rot="19712904">
              <a:off x="3000" y="1074"/>
              <a:ext cx="307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sz="2000" i="0" u="none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 m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3367" y="1700"/>
              <a:ext cx="780" cy="164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1600" i="0" u="none" dirty="0" smtClean="0">
                  <a:solidFill>
                    <a:srgbClr val="0000CC"/>
                  </a:solidFill>
                </a:rPr>
                <a:t>MWPC’s + </a:t>
              </a:r>
              <a:r>
                <a:rPr lang="en-US" sz="1600" i="0" u="none" dirty="0" err="1" smtClean="0">
                  <a:solidFill>
                    <a:srgbClr val="0000CC"/>
                  </a:solidFill>
                </a:rPr>
                <a:t>CsI</a:t>
              </a:r>
              <a:endParaRPr lang="en-US" sz="1600" i="0" u="none" dirty="0">
                <a:solidFill>
                  <a:srgbClr val="0000CC"/>
                </a:solidFill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4342" y="1917"/>
              <a:ext cx="571" cy="279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1600" i="0" u="none" dirty="0" smtClean="0">
                  <a:solidFill>
                    <a:srgbClr val="0000CC"/>
                  </a:solidFill>
                </a:rPr>
                <a:t>UV mirror</a:t>
              </a:r>
              <a:endParaRPr lang="en-US" sz="1600" i="0" u="none" dirty="0">
                <a:solidFill>
                  <a:srgbClr val="0000CC"/>
                </a:solidFill>
              </a:endParaRPr>
            </a:p>
            <a:p>
              <a:r>
                <a:rPr lang="en-US" sz="1600" i="0" u="none" dirty="0" smtClean="0">
                  <a:solidFill>
                    <a:srgbClr val="0000CC"/>
                  </a:solidFill>
                </a:rPr>
                <a:t>wall</a:t>
              </a:r>
              <a:endParaRPr lang="en-US" sz="1600" i="0" u="none" dirty="0">
                <a:solidFill>
                  <a:srgbClr val="0000CC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H="1">
              <a:off x="3297" y="1864"/>
              <a:ext cx="112" cy="17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H="1">
              <a:off x="3764" y="1864"/>
              <a:ext cx="47" cy="5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3361" y="1429"/>
              <a:ext cx="543" cy="164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1600" i="0" u="none" dirty="0" smtClean="0">
                  <a:solidFill>
                    <a:srgbClr val="0000CC"/>
                  </a:solidFill>
                </a:rPr>
                <a:t>Al vessel</a:t>
              </a:r>
              <a:endParaRPr lang="en-US" sz="1600" i="0" u="none" dirty="0">
                <a:solidFill>
                  <a:srgbClr val="0000CC"/>
                </a:solidFill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4470" y="3183"/>
              <a:ext cx="607" cy="279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rgbClr val="0033CC"/>
              </a:solidFill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sz="1600" i="0" u="none" dirty="0" smtClean="0">
                  <a:solidFill>
                    <a:srgbClr val="0033CC"/>
                  </a:solidFill>
                </a:rPr>
                <a:t>radiator gas: C</a:t>
              </a:r>
              <a:r>
                <a:rPr lang="en-US" sz="2000" i="0" u="none" baseline="-25000" dirty="0" smtClean="0">
                  <a:solidFill>
                    <a:srgbClr val="0033CC"/>
                  </a:solidFill>
                </a:rPr>
                <a:t>4</a:t>
              </a:r>
              <a:r>
                <a:rPr lang="en-US" sz="1600" i="0" u="none" dirty="0" smtClean="0">
                  <a:solidFill>
                    <a:srgbClr val="0033CC"/>
                  </a:solidFill>
                </a:rPr>
                <a:t>F</a:t>
              </a:r>
              <a:r>
                <a:rPr lang="en-US" sz="2000" i="0" u="none" baseline="-25000" dirty="0" smtClean="0">
                  <a:solidFill>
                    <a:srgbClr val="0033CC"/>
                  </a:solidFill>
                </a:rPr>
                <a:t>10</a:t>
              </a:r>
              <a:endParaRPr lang="en-US" sz="2000" i="0" u="none" baseline="-25000" dirty="0">
                <a:solidFill>
                  <a:srgbClr val="0033CC"/>
                </a:solidFill>
              </a:endParaRPr>
            </a:p>
          </p:txBody>
        </p:sp>
      </p:grpSp>
      <p:sp>
        <p:nvSpPr>
          <p:cNvPr id="20" name="Text Box 31"/>
          <p:cNvSpPr txBox="1">
            <a:spLocks noChangeArrowheads="1"/>
          </p:cNvSpPr>
          <p:nvPr/>
        </p:nvSpPr>
        <p:spPr bwMode="auto">
          <a:xfrm>
            <a:off x="162188" y="1014002"/>
            <a:ext cx="6000751" cy="111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0" u="none" dirty="0" smtClean="0">
                <a:solidFill>
                  <a:schemeClr val="tx1"/>
                </a:solidFill>
              </a:rPr>
              <a:t>COMPASS RICH-1: a large gaseous  RICH</a:t>
            </a:r>
          </a:p>
          <a:p>
            <a:pPr>
              <a:spcBef>
                <a:spcPct val="50000"/>
              </a:spcBef>
            </a:pPr>
            <a:r>
              <a:rPr lang="en-US" sz="1800" i="0" u="none" dirty="0" smtClean="0">
                <a:solidFill>
                  <a:schemeClr val="tx1"/>
                </a:solidFill>
              </a:rPr>
              <a:t>with two kind of photon detectors</a:t>
            </a:r>
          </a:p>
          <a:p>
            <a:pPr>
              <a:spcBef>
                <a:spcPct val="50000"/>
              </a:spcBef>
            </a:pPr>
            <a:r>
              <a:rPr lang="en-US" sz="1800" i="0" u="none" dirty="0" smtClean="0">
                <a:solidFill>
                  <a:schemeClr val="tx1"/>
                </a:solidFill>
              </a:rPr>
              <a:t>providing: </a:t>
            </a:r>
            <a:endParaRPr lang="en-US" sz="1800" dirty="0"/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6281738" y="2576513"/>
            <a:ext cx="9524" cy="31432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H="1">
            <a:off x="5229223" y="2524126"/>
            <a:ext cx="247652" cy="255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5410201" y="4276862"/>
            <a:ext cx="819150" cy="314574"/>
          </a:xfrm>
          <a:prstGeom prst="rect">
            <a:avLst/>
          </a:prstGeom>
          <a:solidFill>
            <a:srgbClr val="66FFFF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1600" i="0" u="none" dirty="0" smtClean="0">
                <a:solidFill>
                  <a:srgbClr val="0000CC"/>
                </a:solidFill>
              </a:rPr>
              <a:t>PMT’s</a:t>
            </a:r>
            <a:endParaRPr lang="en-US" sz="1600" i="0" u="none" dirty="0">
              <a:solidFill>
                <a:srgbClr val="0000CC"/>
              </a:solidFill>
            </a:endParaRPr>
          </a:p>
        </p:txBody>
      </p:sp>
      <p:cxnSp>
        <p:nvCxnSpPr>
          <p:cNvPr id="24" name="Straight Connector 23"/>
          <p:cNvCxnSpPr>
            <a:stCxn id="29" idx="4"/>
            <a:endCxn id="29" idx="3"/>
          </p:cNvCxnSpPr>
          <p:nvPr/>
        </p:nvCxnSpPr>
        <p:spPr bwMode="auto">
          <a:xfrm flipH="1">
            <a:off x="5686016" y="3500914"/>
            <a:ext cx="8469" cy="55988"/>
          </a:xfrm>
          <a:prstGeom prst="line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5" name="Group 24"/>
          <p:cNvGrpSpPr/>
          <p:nvPr/>
        </p:nvGrpSpPr>
        <p:grpSpPr>
          <a:xfrm>
            <a:off x="5364959" y="3195645"/>
            <a:ext cx="809624" cy="711993"/>
            <a:chOff x="5386388" y="3285889"/>
            <a:chExt cx="787623" cy="676512"/>
          </a:xfrm>
        </p:grpSpPr>
        <p:sp>
          <p:nvSpPr>
            <p:cNvPr id="26" name="Parallelogram 25"/>
            <p:cNvSpPr/>
            <p:nvPr/>
          </p:nvSpPr>
          <p:spPr bwMode="auto">
            <a:xfrm rot="16716101">
              <a:off x="5643734" y="3565092"/>
              <a:ext cx="433817" cy="305677"/>
            </a:xfrm>
            <a:prstGeom prst="parallelogram">
              <a:avLst>
                <a:gd name="adj" fmla="val 36042"/>
              </a:avLst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800" b="1" i="1" u="sng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Helvetica" pitchFamily="34" charset="0"/>
              </a:endParaRPr>
            </a:p>
          </p:txBody>
        </p:sp>
        <p:sp>
          <p:nvSpPr>
            <p:cNvPr id="27" name="Parallelogram 26"/>
            <p:cNvSpPr/>
            <p:nvPr/>
          </p:nvSpPr>
          <p:spPr bwMode="auto">
            <a:xfrm rot="20269823">
              <a:off x="5915679" y="3643235"/>
              <a:ext cx="258332" cy="282517"/>
            </a:xfrm>
            <a:prstGeom prst="parallelogram">
              <a:avLst>
                <a:gd name="adj" fmla="val 65357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800" b="1" i="1" u="sng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Helvetica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5386388" y="3285889"/>
              <a:ext cx="758536" cy="676512"/>
              <a:chOff x="5386388" y="3285889"/>
              <a:chExt cx="758536" cy="676512"/>
            </a:xfrm>
          </p:grpSpPr>
          <p:sp>
            <p:nvSpPr>
              <p:cNvPr id="29" name="Parallelogram 28"/>
              <p:cNvSpPr/>
              <p:nvPr/>
            </p:nvSpPr>
            <p:spPr bwMode="auto">
              <a:xfrm rot="16716101">
                <a:off x="5338931" y="3400785"/>
                <a:ext cx="433817" cy="305677"/>
              </a:xfrm>
              <a:prstGeom prst="parallelogram">
                <a:avLst>
                  <a:gd name="adj" fmla="val 36042"/>
                </a:avLst>
              </a:prstGeom>
              <a:solidFill>
                <a:srgbClr val="C0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2075" tIns="46038" rIns="92075" bIns="4603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1" i="1" u="sng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Helvetica" pitchFamily="34" charset="0"/>
                </a:endParaRPr>
              </a:p>
            </p:txBody>
          </p:sp>
          <p:sp>
            <p:nvSpPr>
              <p:cNvPr id="30" name="Parallelogram 29"/>
              <p:cNvSpPr/>
              <p:nvPr/>
            </p:nvSpPr>
            <p:spPr bwMode="auto">
              <a:xfrm rot="1704537">
                <a:off x="5410265" y="3427577"/>
                <a:ext cx="734659" cy="72783"/>
              </a:xfrm>
              <a:prstGeom prst="parallelogram">
                <a:avLst>
                  <a:gd name="adj" fmla="val 85566"/>
                </a:avLst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2075" tIns="46038" rIns="92075" bIns="4603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1" i="1" u="sng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Helvetica" pitchFamily="34" charset="0"/>
                </a:endParaRPr>
              </a:p>
            </p:txBody>
          </p:sp>
          <p:cxnSp>
            <p:nvCxnSpPr>
              <p:cNvPr id="31" name="Straight Connector 30"/>
              <p:cNvCxnSpPr/>
              <p:nvPr/>
            </p:nvCxnSpPr>
            <p:spPr bwMode="auto">
              <a:xfrm rot="5400000" flipH="1" flipV="1">
                <a:off x="5547124" y="3613549"/>
                <a:ext cx="321469" cy="47622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 bwMode="auto">
              <a:xfrm rot="5400000" flipH="1" flipV="1">
                <a:off x="5842400" y="3775474"/>
                <a:ext cx="321469" cy="476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 bwMode="auto">
              <a:xfrm rot="10800000">
                <a:off x="5428085" y="3317564"/>
                <a:ext cx="601244" cy="323369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 bwMode="auto">
              <a:xfrm rot="10800000" flipV="1">
                <a:off x="6031711" y="3598068"/>
                <a:ext cx="80958" cy="38101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 bwMode="auto">
              <a:xfrm rot="10800000" flipV="1">
                <a:off x="5722341" y="3433522"/>
                <a:ext cx="80958" cy="38101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 bwMode="auto">
              <a:xfrm rot="10800000" flipV="1">
                <a:off x="5731802" y="3442930"/>
                <a:ext cx="80958" cy="38101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 bwMode="auto">
              <a:xfrm rot="10800000">
                <a:off x="5386388" y="3636172"/>
                <a:ext cx="597694" cy="326229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 bwMode="auto">
              <a:xfrm rot="10800000" flipV="1">
                <a:off x="5984086" y="3924300"/>
                <a:ext cx="80958" cy="38101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 bwMode="auto">
              <a:xfrm rot="10800000" flipV="1">
                <a:off x="5436659" y="3285889"/>
                <a:ext cx="80957" cy="33338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 bwMode="auto">
              <a:xfrm rot="5400000" flipH="1" flipV="1">
                <a:off x="5251851" y="3456386"/>
                <a:ext cx="321469" cy="47622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oup 40"/>
          <p:cNvGrpSpPr/>
          <p:nvPr/>
        </p:nvGrpSpPr>
        <p:grpSpPr>
          <a:xfrm>
            <a:off x="5337281" y="4985678"/>
            <a:ext cx="853351" cy="754360"/>
            <a:chOff x="5405796" y="3271685"/>
            <a:chExt cx="830162" cy="716768"/>
          </a:xfrm>
        </p:grpSpPr>
        <p:sp>
          <p:nvSpPr>
            <p:cNvPr id="42" name="Parallelogram 41"/>
            <p:cNvSpPr/>
            <p:nvPr/>
          </p:nvSpPr>
          <p:spPr bwMode="auto">
            <a:xfrm rot="15727919">
              <a:off x="5385083" y="3346018"/>
              <a:ext cx="716768" cy="568102"/>
            </a:xfrm>
            <a:prstGeom prst="parallelogram">
              <a:avLst>
                <a:gd name="adj" fmla="val 75381"/>
              </a:avLst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800" b="1" i="1" u="sng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Helvetica" pitchFamily="34" charset="0"/>
              </a:endParaRPr>
            </a:p>
          </p:txBody>
        </p:sp>
        <p:sp>
          <p:nvSpPr>
            <p:cNvPr id="43" name="Parallelogram 42"/>
            <p:cNvSpPr/>
            <p:nvPr/>
          </p:nvSpPr>
          <p:spPr bwMode="auto">
            <a:xfrm rot="19490982">
              <a:off x="5981458" y="3617141"/>
              <a:ext cx="254500" cy="269423"/>
            </a:xfrm>
            <a:prstGeom prst="parallelogram">
              <a:avLst>
                <a:gd name="adj" fmla="val 52642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2075" tIns="46038" rIns="92075" bIns="4603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800" b="1" i="1" u="sng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Helvetica" pitchFamily="34" charset="0"/>
              </a:endParaRPr>
            </a:p>
          </p:txBody>
        </p:sp>
        <p:grpSp>
          <p:nvGrpSpPr>
            <p:cNvPr id="44" name="Group 73"/>
            <p:cNvGrpSpPr/>
            <p:nvPr/>
          </p:nvGrpSpPr>
          <p:grpSpPr>
            <a:xfrm>
              <a:off x="5405796" y="3296484"/>
              <a:ext cx="826949" cy="643291"/>
              <a:chOff x="5405796" y="3296484"/>
              <a:chExt cx="826949" cy="643291"/>
            </a:xfrm>
          </p:grpSpPr>
          <p:sp>
            <p:nvSpPr>
              <p:cNvPr id="45" name="Parallelogram 44"/>
              <p:cNvSpPr/>
              <p:nvPr/>
            </p:nvSpPr>
            <p:spPr bwMode="auto">
              <a:xfrm rot="1713590">
                <a:off x="5405796" y="3296484"/>
                <a:ext cx="826949" cy="214071"/>
              </a:xfrm>
              <a:prstGeom prst="parallelogram">
                <a:avLst>
                  <a:gd name="adj" fmla="val 49212"/>
                </a:avLst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2075" tIns="46038" rIns="92075" bIns="4603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800" b="1" i="1" u="sng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Helvetica" pitchFamily="34" charset="0"/>
                </a:endParaRPr>
              </a:p>
            </p:txBody>
          </p:sp>
          <p:cxnSp>
            <p:nvCxnSpPr>
              <p:cNvPr id="46" name="Straight Connector 45"/>
              <p:cNvCxnSpPr>
                <a:stCxn id="42" idx="5"/>
              </p:cNvCxnSpPr>
              <p:nvPr/>
            </p:nvCxnSpPr>
            <p:spPr bwMode="auto">
              <a:xfrm rot="5400000" flipH="1">
                <a:off x="5597388" y="3610912"/>
                <a:ext cx="301288" cy="32716"/>
              </a:xfrm>
              <a:prstGeom prst="line">
                <a:avLst/>
              </a:prstGeom>
              <a:ln w="28575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 bwMode="auto">
              <a:xfrm rot="16200000" flipV="1">
                <a:off x="5901214" y="3764277"/>
                <a:ext cx="301222" cy="49769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 bwMode="auto">
              <a:xfrm rot="10800000">
                <a:off x="5409545" y="3310776"/>
                <a:ext cx="624416" cy="334688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 bwMode="auto">
              <a:xfrm rot="10800000" flipV="1">
                <a:off x="6076744" y="3885470"/>
                <a:ext cx="90308" cy="54305"/>
              </a:xfrm>
              <a:prstGeom prst="line">
                <a:avLst/>
              </a:prstGeom>
              <a:ln w="1270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0" name="Straight Connector 49"/>
          <p:cNvCxnSpPr/>
          <p:nvPr/>
        </p:nvCxnSpPr>
        <p:spPr bwMode="auto">
          <a:xfrm rot="10800000" flipV="1">
            <a:off x="5981746" y="5226844"/>
            <a:ext cx="207125" cy="152398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 bwMode="auto">
          <a:xfrm rot="10800000">
            <a:off x="5386388" y="5341148"/>
            <a:ext cx="641859" cy="352241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 rot="16200000" flipV="1">
            <a:off x="5207062" y="5161819"/>
            <a:ext cx="317020" cy="51159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 rot="10800000" flipV="1">
            <a:off x="5662661" y="5041106"/>
            <a:ext cx="204741" cy="16192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Line 15"/>
          <p:cNvSpPr>
            <a:spLocks noChangeShapeType="1"/>
          </p:cNvSpPr>
          <p:nvPr/>
        </p:nvSpPr>
        <p:spPr bwMode="auto">
          <a:xfrm flipH="1">
            <a:off x="5505449" y="4579147"/>
            <a:ext cx="233364" cy="6691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55" name="Line 15"/>
          <p:cNvSpPr>
            <a:spLocks noChangeShapeType="1"/>
          </p:cNvSpPr>
          <p:nvPr/>
        </p:nvSpPr>
        <p:spPr bwMode="auto">
          <a:xfrm>
            <a:off x="5753102" y="4581529"/>
            <a:ext cx="104773" cy="66913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cxnSp>
        <p:nvCxnSpPr>
          <p:cNvPr id="56" name="Straight Connector 55"/>
          <p:cNvCxnSpPr/>
          <p:nvPr/>
        </p:nvCxnSpPr>
        <p:spPr bwMode="auto">
          <a:xfrm rot="10800000" flipV="1">
            <a:off x="5350713" y="4872042"/>
            <a:ext cx="197599" cy="140493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Line 15"/>
          <p:cNvSpPr>
            <a:spLocks noChangeShapeType="1"/>
          </p:cNvSpPr>
          <p:nvPr/>
        </p:nvSpPr>
        <p:spPr bwMode="auto">
          <a:xfrm flipH="1" flipV="1">
            <a:off x="5514975" y="3562350"/>
            <a:ext cx="204787" cy="7167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 flipV="1">
            <a:off x="5719761" y="3695700"/>
            <a:ext cx="119063" cy="58340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cxnSp>
        <p:nvCxnSpPr>
          <p:cNvPr id="59" name="Straight Connector 58"/>
          <p:cNvCxnSpPr/>
          <p:nvPr/>
        </p:nvCxnSpPr>
        <p:spPr bwMode="auto">
          <a:xfrm rot="10800000">
            <a:off x="5443538" y="4948241"/>
            <a:ext cx="641859" cy="352241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 bwMode="auto">
          <a:xfrm rot="10800000" flipV="1">
            <a:off x="7191377" y="3933825"/>
            <a:ext cx="619137" cy="152403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 bwMode="auto">
          <a:xfrm rot="10800000" flipV="1">
            <a:off x="7210427" y="3962400"/>
            <a:ext cx="619137" cy="152403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 Box 14"/>
          <p:cNvSpPr txBox="1">
            <a:spLocks noChangeArrowheads="1"/>
          </p:cNvSpPr>
          <p:nvPr/>
        </p:nvSpPr>
        <p:spPr bwMode="auto">
          <a:xfrm>
            <a:off x="6906987" y="5660096"/>
            <a:ext cx="1341665" cy="314574"/>
          </a:xfrm>
          <a:prstGeom prst="rect">
            <a:avLst/>
          </a:prstGeom>
          <a:solidFill>
            <a:srgbClr val="66FFFF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1600" i="0" u="none" dirty="0" smtClean="0">
                <a:solidFill>
                  <a:srgbClr val="0000CC"/>
                </a:solidFill>
              </a:rPr>
              <a:t>beam pipe</a:t>
            </a:r>
            <a:endParaRPr lang="en-US" sz="1600" i="0" u="none" dirty="0">
              <a:solidFill>
                <a:srgbClr val="0000CC"/>
              </a:solidFill>
            </a:endParaRPr>
          </a:p>
        </p:txBody>
      </p:sp>
      <p:sp>
        <p:nvSpPr>
          <p:cNvPr id="63" name="Line 15"/>
          <p:cNvSpPr>
            <a:spLocks noChangeShapeType="1"/>
          </p:cNvSpPr>
          <p:nvPr/>
        </p:nvSpPr>
        <p:spPr bwMode="auto">
          <a:xfrm flipV="1">
            <a:off x="7348536" y="4057654"/>
            <a:ext cx="280989" cy="164068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4931266" y="5997314"/>
            <a:ext cx="1458156" cy="34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r>
              <a:rPr lang="en-US" sz="1800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PD’s: ~6 m</a:t>
            </a:r>
            <a:r>
              <a:rPr lang="en-US" sz="2000" i="0" u="none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en-US" sz="2000" i="0" u="none" baseline="30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5" name="Line 15"/>
          <p:cNvSpPr>
            <a:spLocks noChangeShapeType="1"/>
          </p:cNvSpPr>
          <p:nvPr/>
        </p:nvSpPr>
        <p:spPr bwMode="auto">
          <a:xfrm flipV="1">
            <a:off x="4071937" y="4429128"/>
            <a:ext cx="1385889" cy="93583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lIns="92075" tIns="46038" rIns="92075" bIns="46038" anchor="ctr"/>
          <a:lstStyle/>
          <a:p>
            <a:endParaRPr lang="en-US"/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 bwMode="auto">
          <a:xfrm>
            <a:off x="162188" y="2189393"/>
            <a:ext cx="4899025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571500" indent="-5715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1047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  <a:defRPr b="1">
                <a:solidFill>
                  <a:srgbClr val="0000CC"/>
                </a:solidFill>
                <a:latin typeface="+mn-lt"/>
              </a:defRPr>
            </a:lvl2pPr>
            <a:lvl3pPr marL="1562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Pct val="40000"/>
              <a:buFont typeface="Wingdings" pitchFamily="2" charset="2"/>
              <a:buChar char="¨"/>
              <a:defRPr sz="1600" b="1">
                <a:solidFill>
                  <a:srgbClr val="0000CC"/>
                </a:solidFill>
                <a:latin typeface="+mn-lt"/>
              </a:defRPr>
            </a:lvl3pPr>
            <a:lvl4pPr marL="1924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70000"/>
              <a:buFont typeface="Wingdings" pitchFamily="2" charset="2"/>
              <a:buChar char=""/>
              <a:defRPr sz="1400" b="1">
                <a:solidFill>
                  <a:srgbClr val="0000CC"/>
                </a:solidFill>
                <a:latin typeface="+mn-lt"/>
              </a:defRPr>
            </a:lvl4pPr>
            <a:lvl5pPr marL="22860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rgbClr val="0000CC"/>
                </a:solidFill>
                <a:latin typeface="+mn-lt"/>
              </a:defRPr>
            </a:lvl5pPr>
            <a:lvl6pPr marL="27432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6pPr>
            <a:lvl7pPr marL="32004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7pPr>
            <a:lvl8pPr marL="36576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8pPr>
            <a:lvl9pPr marL="411480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har char="·"/>
              <a:defRPr sz="1200" b="1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rgbClr val="CC3300"/>
                </a:solidFill>
                <a:effectLst/>
              </a:rPr>
              <a:t>hadron PID from 3 to 60 GeV/c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kern="0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effectLst/>
              </a:rPr>
              <a:t>acceptance: H: 500 </a:t>
            </a:r>
            <a:r>
              <a:rPr lang="en-US" sz="1800" kern="0" dirty="0" err="1" smtClean="0">
                <a:effectLst/>
              </a:rPr>
              <a:t>mrad</a:t>
            </a:r>
            <a:r>
              <a:rPr lang="en-US" sz="1800" kern="0" dirty="0" smtClean="0">
                <a:effectLst/>
              </a:rPr>
              <a:t> V: 400 </a:t>
            </a:r>
            <a:r>
              <a:rPr lang="en-US" sz="1800" kern="0" dirty="0" err="1" smtClean="0">
                <a:effectLst/>
              </a:rPr>
              <a:t>mrad</a:t>
            </a:r>
            <a:endParaRPr lang="en-US" sz="1800" kern="0" dirty="0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800" kern="0" dirty="0" smtClean="0">
                <a:effectLst/>
              </a:rPr>
              <a:t>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rgbClr val="33CC33"/>
                </a:solidFill>
                <a:effectLst/>
              </a:rPr>
              <a:t>trigger rates: up to ~100 KHz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rgbClr val="CC00CC"/>
                </a:solidFill>
                <a:effectLst/>
              </a:rPr>
              <a:t>beam rates up to ~10</a:t>
            </a:r>
            <a:r>
              <a:rPr lang="en-US" sz="1800" kern="0" baseline="30000" dirty="0" smtClean="0">
                <a:solidFill>
                  <a:srgbClr val="CC00CC"/>
                </a:solidFill>
                <a:effectLst/>
              </a:rPr>
              <a:t>8</a:t>
            </a:r>
            <a:r>
              <a:rPr lang="en-US" sz="1800" kern="0" dirty="0" smtClean="0">
                <a:solidFill>
                  <a:srgbClr val="CC00CC"/>
                </a:solidFill>
                <a:effectLst/>
              </a:rPr>
              <a:t> Hz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kern="0" dirty="0" smtClean="0">
              <a:solidFill>
                <a:srgbClr val="CC00CC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chemeClr val="tx1"/>
                </a:solidFill>
                <a:effectLst/>
              </a:rPr>
              <a:t>material in the beam region: 2.4% X</a:t>
            </a:r>
            <a:r>
              <a:rPr lang="en-US" sz="1100" kern="0" dirty="0" smtClean="0">
                <a:solidFill>
                  <a:schemeClr val="tx1"/>
                </a:solidFill>
                <a:effectLst/>
              </a:rPr>
              <a:t>o</a:t>
            </a:r>
            <a:endParaRPr lang="en-US" sz="1800" kern="0" dirty="0" smtClean="0">
              <a:solidFill>
                <a:schemeClr val="tx1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chemeClr val="tx1"/>
                </a:solidFill>
                <a:effectLst/>
              </a:rPr>
              <a:t>material in the acceptance: 22% X</a:t>
            </a:r>
            <a:r>
              <a:rPr lang="en-US" sz="1100" kern="0" dirty="0" smtClean="0">
                <a:solidFill>
                  <a:schemeClr val="tx1"/>
                </a:solidFill>
                <a:effectLst/>
              </a:rPr>
              <a:t>o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kern="0" dirty="0" smtClean="0">
              <a:solidFill>
                <a:srgbClr val="CC00CC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kern="0" dirty="0" smtClean="0">
                <a:effectLst/>
              </a:rPr>
              <a:t> 	</a:t>
            </a:r>
            <a:r>
              <a:rPr lang="en-US" kern="0" dirty="0" smtClean="0">
                <a:solidFill>
                  <a:schemeClr val="tx1"/>
                </a:solidFill>
                <a:effectLst/>
              </a:rPr>
              <a:t>detector designed in 1996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kern="0" dirty="0" smtClean="0">
                <a:solidFill>
                  <a:schemeClr val="hlink"/>
                </a:solidFill>
                <a:effectLst/>
              </a:rPr>
              <a:t>        </a:t>
            </a:r>
            <a:r>
              <a:rPr lang="en-US" kern="0" dirty="0" smtClean="0">
                <a:solidFill>
                  <a:srgbClr val="3333CC"/>
                </a:solidFill>
                <a:effectLst/>
              </a:rPr>
              <a:t>in operation since 2002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kern="0" dirty="0" smtClean="0">
                <a:solidFill>
                  <a:schemeClr val="accent2"/>
                </a:solidFill>
                <a:effectLst/>
              </a:rPr>
              <a:t>	</a:t>
            </a:r>
            <a:r>
              <a:rPr lang="en-US" kern="0" dirty="0" smtClean="0">
                <a:solidFill>
                  <a:srgbClr val="FF0000"/>
                </a:solidFill>
                <a:effectLst/>
              </a:rPr>
              <a:t>first PD upgrade in 2006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kern="0" dirty="0" smtClean="0">
              <a:solidFill>
                <a:schemeClr val="accent2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kern="0" dirty="0" smtClean="0">
                <a:solidFill>
                  <a:schemeClr val="tx1"/>
                </a:solidFill>
                <a:effectLst/>
              </a:rPr>
              <a:t>     ( </a:t>
            </a:r>
            <a:r>
              <a:rPr lang="en-US" kern="0" dirty="0" smtClean="0">
                <a:solidFill>
                  <a:schemeClr val="tx1"/>
                </a:solidFill>
                <a:effectLst/>
              </a:rPr>
              <a:t>total investment:   ~ 4 M </a:t>
            </a:r>
            <a:r>
              <a:rPr lang="en-US" kern="0" dirty="0" smtClean="0">
                <a:solidFill>
                  <a:schemeClr val="tx1"/>
                </a:solidFill>
                <a:effectLst/>
                <a:latin typeface="Comic Sans MS"/>
              </a:rPr>
              <a:t>€ 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800" kern="0" dirty="0">
              <a:solidFill>
                <a:srgbClr val="3333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8436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COMPASS RICH-1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9 </a:t>
            </a:r>
            <a:r>
              <a:rPr lang="it-IT" dirty="0" err="1" smtClean="0"/>
              <a:t>May</a:t>
            </a:r>
            <a:r>
              <a:rPr lang="it-IT" dirty="0" smtClean="0"/>
              <a:t> 2016                                           </a:t>
            </a:r>
            <a:r>
              <a:rPr lang="en-US" dirty="0" smtClean="0"/>
              <a:t>                    </a:t>
            </a:r>
            <a:r>
              <a:rPr lang="en-US" b="1" dirty="0" smtClean="0"/>
              <a:t>                 RICH&amp;THGEM		</a:t>
            </a:r>
            <a:r>
              <a:rPr lang="en-US" dirty="0" smtClean="0"/>
              <a:t>Silvia DALLA TORRE</a:t>
            </a:r>
          </a:p>
          <a:p>
            <a:endParaRPr lang="en-US" dirty="0"/>
          </a:p>
        </p:txBody>
      </p:sp>
      <p:pic>
        <p:nvPicPr>
          <p:cNvPr id="5" name="Picture 4" descr="rich_2007_colo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971" y="1126721"/>
            <a:ext cx="4823460" cy="3977640"/>
          </a:xfrm>
          <a:prstGeom prst="rect">
            <a:avLst/>
          </a:prstGeom>
          <a:ln>
            <a:solidFill>
              <a:srgbClr val="0000CC"/>
            </a:solidFill>
          </a:ln>
        </p:spPr>
      </p:pic>
      <p:pic>
        <p:nvPicPr>
          <p:cNvPr id="6" name="Picture 5" descr="rich_2007data_linear_colo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1431" y="2201444"/>
            <a:ext cx="4823460" cy="4221480"/>
          </a:xfrm>
          <a:prstGeom prst="rect">
            <a:avLst/>
          </a:prstGeom>
          <a:ln>
            <a:solidFill>
              <a:srgbClr val="0000CC"/>
            </a:solidFill>
          </a:ln>
        </p:spPr>
      </p:pic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4997631" y="1383257"/>
            <a:ext cx="4823460" cy="591573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en-US" sz="1800" b="0" dirty="0" smtClean="0">
                <a:solidFill>
                  <a:srgbClr val="0000CC"/>
                </a:solidFill>
                <a:effectLst/>
                <a:latin typeface="Symbol" panose="05050102010706020507" pitchFamily="18" charset="2"/>
              </a:rPr>
              <a:t>p</a:t>
            </a:r>
            <a:r>
              <a:rPr lang="en-US" sz="1800" b="0" dirty="0" smtClean="0">
                <a:solidFill>
                  <a:srgbClr val="0000CC"/>
                </a:solidFill>
                <a:effectLst/>
              </a:rPr>
              <a:t>-K separation, CL &gt; 95% up to 45 </a:t>
            </a:r>
            <a:r>
              <a:rPr lang="en-US" sz="1800" b="0" dirty="0" err="1" smtClean="0">
                <a:solidFill>
                  <a:srgbClr val="0000CC"/>
                </a:solidFill>
                <a:effectLst/>
              </a:rPr>
              <a:t>GeV</a:t>
            </a:r>
            <a:r>
              <a:rPr lang="en-US" sz="1800" b="0" dirty="0" smtClean="0">
                <a:solidFill>
                  <a:srgbClr val="0000CC"/>
                </a:solidFill>
                <a:effectLst/>
              </a:rPr>
              <a:t>/c</a:t>
            </a:r>
          </a:p>
          <a:p>
            <a:r>
              <a:rPr lang="en-US" sz="1800" b="0" dirty="0">
                <a:solidFill>
                  <a:srgbClr val="0000CC"/>
                </a:solidFill>
                <a:effectLst/>
                <a:latin typeface="Symbol" panose="05050102010706020507" pitchFamily="18" charset="2"/>
              </a:rPr>
              <a:t>p</a:t>
            </a:r>
            <a:r>
              <a:rPr lang="en-US" sz="1800" b="0" dirty="0">
                <a:solidFill>
                  <a:srgbClr val="0000CC"/>
                </a:solidFill>
                <a:effectLst/>
              </a:rPr>
              <a:t>-K separation, CL </a:t>
            </a:r>
            <a:r>
              <a:rPr lang="en-US" sz="1800" b="0" dirty="0" smtClean="0">
                <a:solidFill>
                  <a:srgbClr val="0000CC"/>
                </a:solidFill>
                <a:effectLst/>
              </a:rPr>
              <a:t>&gt; 90% </a:t>
            </a:r>
            <a:r>
              <a:rPr lang="en-US" sz="1800" b="0" dirty="0">
                <a:solidFill>
                  <a:srgbClr val="0000CC"/>
                </a:solidFill>
                <a:effectLst/>
              </a:rPr>
              <a:t>up to </a:t>
            </a:r>
            <a:r>
              <a:rPr lang="en-US" sz="1800" b="0" dirty="0" smtClean="0">
                <a:solidFill>
                  <a:srgbClr val="0000CC"/>
                </a:solidFill>
                <a:effectLst/>
              </a:rPr>
              <a:t>60 </a:t>
            </a:r>
            <a:r>
              <a:rPr lang="en-US" sz="1800" b="0" dirty="0" err="1" smtClean="0">
                <a:solidFill>
                  <a:srgbClr val="0000CC"/>
                </a:solidFill>
                <a:effectLst/>
              </a:rPr>
              <a:t>GeV</a:t>
            </a:r>
            <a:r>
              <a:rPr lang="en-US" sz="1800" b="0" dirty="0" smtClean="0">
                <a:solidFill>
                  <a:srgbClr val="0000CC"/>
                </a:solidFill>
                <a:effectLst/>
              </a:rPr>
              <a:t>/c</a:t>
            </a:r>
            <a:endParaRPr lang="en-US" sz="1800" b="0" dirty="0">
              <a:solidFill>
                <a:srgbClr val="0000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58548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MWPCS with </a:t>
            </a:r>
            <a:r>
              <a:rPr lang="en-US" dirty="0" err="1" smtClean="0"/>
              <a:t>CsI</a:t>
            </a:r>
            <a:r>
              <a:rPr lang="en-US" dirty="0" smtClean="0"/>
              <a:t>, limitations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19919" y="1068779"/>
            <a:ext cx="9479666" cy="535577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MWPCs with </a:t>
            </a:r>
            <a:r>
              <a:rPr lang="en-US" dirty="0" err="1" smtClean="0"/>
              <a:t>CsI</a:t>
            </a:r>
            <a:r>
              <a:rPr lang="en-US" dirty="0" smtClean="0"/>
              <a:t> photocathode, the </a:t>
            </a:r>
            <a:r>
              <a:rPr lang="en-US" u="sng" dirty="0" smtClean="0"/>
              <a:t>limits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GB" sz="18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Severe recovery time (~ 1 d) after detector trips</a:t>
            </a:r>
            <a:r>
              <a:rPr lang="en-GB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GB" sz="1400" i="1" u="sng" dirty="0" smtClean="0"/>
              <a:t>Ion accumulation at the photocathode</a:t>
            </a:r>
            <a:r>
              <a:rPr lang="en-GB" sz="1400" i="1" dirty="0" smtClean="0"/>
              <a:t>			      </a:t>
            </a:r>
            <a:r>
              <a:rPr lang="en-GB" sz="2000" dirty="0" smtClean="0"/>
              <a:t>moderate gain:&lt;10</a:t>
            </a:r>
            <a:r>
              <a:rPr lang="en-GB" sz="2000" baseline="30000" dirty="0" smtClean="0"/>
              <a:t>5</a:t>
            </a:r>
            <a:endParaRPr lang="en-GB" sz="2000" baseline="30000" dirty="0" smtClean="0">
              <a:effectLst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Feedback pulses </a:t>
            </a:r>
            <a:r>
              <a:rPr lang="en-GB" sz="1600" i="1" dirty="0" smtClean="0"/>
              <a:t>	     				     </a:t>
            </a:r>
            <a:r>
              <a:rPr lang="en-GB" sz="1600" dirty="0" smtClean="0">
                <a:solidFill>
                  <a:schemeClr val="tx1"/>
                </a:solidFill>
                <a:effectLst/>
              </a:rPr>
              <a:t>(effective gain: &lt;1/2)</a:t>
            </a:r>
            <a:endParaRPr lang="en-GB" sz="1600" baseline="30000" dirty="0" smtClean="0"/>
          </a:p>
          <a:p>
            <a:pPr lvl="1">
              <a:lnSpc>
                <a:spcPct val="80000"/>
              </a:lnSpc>
            </a:pPr>
            <a:r>
              <a:rPr lang="en-GB" sz="1400" i="1" u="sng" dirty="0" smtClean="0"/>
              <a:t>Ion and </a:t>
            </a:r>
            <a:r>
              <a:rPr lang="en-GB" sz="1400" i="1" u="sng" dirty="0" err="1" smtClean="0"/>
              <a:t>photopns</a:t>
            </a:r>
            <a:r>
              <a:rPr lang="en-GB" sz="1400" i="1" u="sng" dirty="0" smtClean="0"/>
              <a:t> feedback </a:t>
            </a:r>
            <a:r>
              <a:rPr lang="en-GB" sz="1400" i="1" dirty="0" smtClean="0"/>
              <a:t>from the multiplication process </a:t>
            </a:r>
            <a:r>
              <a:rPr lang="en-GB" sz="1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     </a:t>
            </a:r>
            <a:r>
              <a:rPr lang="en-GB" sz="1400" dirty="0" smtClean="0"/>
              <a:t>not fast</a:t>
            </a:r>
            <a:endParaRPr lang="en-GB" sz="1400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Aging after integrating a few </a:t>
            </a:r>
            <a:r>
              <a:rPr lang="en-GB" sz="1800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</a:t>
            </a:r>
            <a:r>
              <a:rPr lang="en-GB" sz="18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cm</a:t>
            </a:r>
            <a:r>
              <a:rPr lang="en-GB" sz="1800" baseline="300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GB" sz="1600" dirty="0" smtClean="0">
              <a:effectLst/>
            </a:endParaRPr>
          </a:p>
          <a:p>
            <a:pPr lvl="1">
              <a:lnSpc>
                <a:spcPct val="80000"/>
              </a:lnSpc>
            </a:pPr>
            <a:r>
              <a:rPr lang="en-GB" sz="1400" i="1" u="sng" dirty="0" smtClean="0"/>
              <a:t>Ion bombardment </a:t>
            </a:r>
            <a:r>
              <a:rPr lang="en-GB" sz="1400" i="1" dirty="0" smtClean="0"/>
              <a:t>of the photocathode</a:t>
            </a:r>
            <a:endParaRPr lang="en-GB" sz="1400" i="1" dirty="0" smtClean="0">
              <a:effectLst/>
            </a:endParaRPr>
          </a:p>
          <a:p>
            <a:pPr lvl="1">
              <a:lnSpc>
                <a:spcPct val="80000"/>
              </a:lnSpc>
              <a:buNone/>
            </a:pPr>
            <a:r>
              <a:rPr lang="en-GB" dirty="0" smtClean="0">
                <a:solidFill>
                  <a:srgbClr val="FF9900"/>
                </a:solidFill>
              </a:rPr>
              <a:t>		</a:t>
            </a:r>
            <a:r>
              <a:rPr lang="en-GB" i="1" dirty="0" smtClean="0">
                <a:solidFill>
                  <a:schemeClr val="tx1"/>
                </a:solidFill>
              </a:rPr>
              <a:t>	</a:t>
            </a:r>
            <a:endParaRPr lang="en-GB" u="sng" dirty="0" smtClean="0">
              <a:solidFill>
                <a:srgbClr val="FF9900"/>
              </a:solidFill>
            </a:endParaRPr>
          </a:p>
          <a:p>
            <a:pPr>
              <a:buNone/>
            </a:pPr>
            <a:endParaRPr lang="en-US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077" y="3248720"/>
            <a:ext cx="3408288" cy="293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53279" y="6095335"/>
            <a:ext cx="3122073" cy="258532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1"/>
                </a:solidFill>
                <a:effectLst/>
              </a:rPr>
              <a:t>H. </a:t>
            </a:r>
            <a:r>
              <a:rPr lang="en-US" b="0" dirty="0" err="1" smtClean="0">
                <a:solidFill>
                  <a:schemeClr val="tx1"/>
                </a:solidFill>
                <a:effectLst/>
              </a:rPr>
              <a:t>Hoedlmoser</a:t>
            </a:r>
            <a:r>
              <a:rPr lang="en-US" b="0" dirty="0" smtClean="0">
                <a:solidFill>
                  <a:schemeClr val="tx1"/>
                </a:solidFill>
                <a:effectLst/>
              </a:rPr>
              <a:t> et al., NIM A 574 (2007) 28.</a:t>
            </a:r>
            <a:endParaRPr lang="en-US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2836" y="4657754"/>
            <a:ext cx="881973" cy="258532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1 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mC</a:t>
            </a:r>
            <a:r>
              <a:rPr lang="en-US" dirty="0" smtClean="0">
                <a:solidFill>
                  <a:schemeClr val="tx1"/>
                </a:solidFill>
                <a:effectLst/>
              </a:rPr>
              <a:t>/cm</a:t>
            </a:r>
            <a:r>
              <a:rPr lang="en-US" baseline="30000" dirty="0" smtClean="0">
                <a:solidFill>
                  <a:schemeClr val="tx1"/>
                </a:solidFill>
                <a:effectLst/>
              </a:rPr>
              <a:t>2</a:t>
            </a:r>
            <a:endParaRPr lang="en-US" baseline="30000" dirty="0">
              <a:solidFill>
                <a:schemeClr val="tx1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080" y="3319285"/>
            <a:ext cx="1010213" cy="258532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effectLst/>
              </a:rPr>
              <a:t>0.2 </a:t>
            </a:r>
            <a:r>
              <a:rPr lang="en-US" dirty="0" err="1" smtClean="0">
                <a:solidFill>
                  <a:schemeClr val="tx1"/>
                </a:solidFill>
                <a:effectLst/>
              </a:rPr>
              <a:t>mC</a:t>
            </a:r>
            <a:r>
              <a:rPr lang="en-US" dirty="0" smtClean="0">
                <a:solidFill>
                  <a:schemeClr val="tx1"/>
                </a:solidFill>
                <a:effectLst/>
              </a:rPr>
              <a:t>/cm</a:t>
            </a:r>
            <a:r>
              <a:rPr lang="en-US" baseline="30000" dirty="0" smtClean="0">
                <a:solidFill>
                  <a:schemeClr val="tx1"/>
                </a:solidFill>
                <a:effectLst/>
              </a:rPr>
              <a:t>2</a:t>
            </a:r>
            <a:endParaRPr lang="en-US" baseline="30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 bwMode="auto">
          <a:xfrm>
            <a:off x="1668293" y="3448551"/>
            <a:ext cx="249959" cy="159633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16200000" flipH="1">
            <a:off x="1372213" y="3787700"/>
            <a:ext cx="490937" cy="64429"/>
          </a:xfrm>
          <a:prstGeom prst="straightConnector1">
            <a:avLst/>
          </a:prstGeom>
          <a:gradFill rotWithShape="0">
            <a:gsLst>
              <a:gs pos="0">
                <a:srgbClr val="D1FFFF"/>
              </a:gs>
              <a:gs pos="50000">
                <a:srgbClr val="D1FFFF">
                  <a:gamma/>
                  <a:shade val="46275"/>
                  <a:invGamma/>
                </a:srgbClr>
              </a:gs>
              <a:gs pos="100000">
                <a:srgbClr val="D1FFFF"/>
              </a:gs>
            </a:gsLst>
            <a:lin ang="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Right Brace 11"/>
          <p:cNvSpPr/>
          <p:nvPr/>
        </p:nvSpPr>
        <p:spPr bwMode="auto">
          <a:xfrm>
            <a:off x="6666614" y="1477926"/>
            <a:ext cx="382772" cy="1148316"/>
          </a:xfrm>
          <a:prstGeom prst="rightBrace">
            <a:avLst>
              <a:gd name="adj1" fmla="val 0"/>
              <a:gd name="adj2" fmla="val 50000"/>
            </a:avLst>
          </a:prstGeom>
          <a:noFill/>
          <a:ln w="57150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895092" y="3258356"/>
            <a:ext cx="5777139" cy="297824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571500" marR="0" lvl="0" indent="-57150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MWPCs </a:t>
            </a: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 </a:t>
            </a:r>
            <a:r>
              <a:rPr kumimoji="0" lang="en-GB" sz="20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 pitchFamily="2" charset="2"/>
              </a:rPr>
              <a:t>slow signal formation</a:t>
            </a: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	   + low gain 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 “slow” electronics (signal </a:t>
            </a: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        integration, low noise level)</a:t>
            </a: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1600" b="1" i="1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sym typeface="Wingdings" pitchFamily="2" charset="2"/>
            </a:endParaRP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6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Gassiplex</a:t>
            </a: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 FE : integration time ~ 0.5 </a:t>
            </a: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Symbol" pitchFamily="18" charset="2"/>
                <a:sym typeface="Wingdings" pitchFamily="2" charset="2"/>
              </a:rPr>
              <a:t>m</a:t>
            </a: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s, time res&gt; 1 </a:t>
            </a: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Symbol" pitchFamily="18" charset="2"/>
                <a:sym typeface="Wingdings" pitchFamily="2" charset="2"/>
              </a:rPr>
              <a:t>m</a:t>
            </a: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s 	</a:t>
            </a: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APV (COMPASS RICH-1 upgrade) : resolution ~ 400 ns    	</a:t>
            </a:r>
          </a:p>
          <a:p>
            <a:pPr marL="1047750" marR="0" lvl="1" indent="-28575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1600" b="1" i="1" u="none" strike="noStrike" kern="0" cap="none" spc="0" normalizeH="0" baseline="0" noProof="0" dirty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+mn-lt"/>
                <a:sym typeface="Wingdings" pitchFamily="2" charset="2"/>
              </a:rPr>
              <a:t> Detector memory, i.e. not adequate 								  for high rates</a:t>
            </a:r>
            <a:endParaRPr kumimoji="0" lang="en-GB" sz="1600" b="1" i="0" u="sng" strike="noStrike" kern="0" cap="none" spc="0" normalizeH="0" baseline="0" noProof="0" dirty="0" smtClean="0">
              <a:ln>
                <a:noFill/>
              </a:ln>
              <a:solidFill>
                <a:srgbClr val="FF9933"/>
              </a:solidFill>
              <a:effectLst/>
              <a:uLnTx/>
              <a:uFillTx/>
              <a:latin typeface="+mn-lt"/>
            </a:endParaRPr>
          </a:p>
          <a:p>
            <a:pPr marL="571500" marR="0" lvl="0" indent="-57150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965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0160"/>
            <a:ext cx="9902825" cy="984250"/>
          </a:xfrm>
        </p:spPr>
        <p:txBody>
          <a:bodyPr/>
          <a:lstStyle/>
          <a:p>
            <a:r>
              <a:rPr lang="en-US" sz="3000" dirty="0" smtClean="0"/>
              <a:t>THE ONGOING </a:t>
            </a:r>
            <a:r>
              <a:rPr lang="en-US" sz="2700" dirty="0" smtClean="0"/>
              <a:t>UPGRADE</a:t>
            </a:r>
            <a:r>
              <a:rPr lang="en-US" sz="3000" dirty="0" smtClean="0"/>
              <a:t>: MWPCs </a:t>
            </a:r>
            <a:r>
              <a:rPr lang="en-US" sz="3000" dirty="0" smtClean="0">
                <a:sym typeface="Wingdings" panose="05000000000000000000" pitchFamily="2" charset="2"/>
              </a:rPr>
              <a:t> hybrid MPGDs</a:t>
            </a:r>
            <a:endParaRPr lang="en-US" sz="3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9 May 2016                                           </a:t>
            </a:r>
            <a:r>
              <a:rPr lang="en-US" smtClean="0"/>
              <a:t>                    </a:t>
            </a:r>
            <a:r>
              <a:rPr lang="en-US" b="1" smtClean="0"/>
              <a:t>                 RICH&amp;THGEM		</a:t>
            </a:r>
            <a:r>
              <a:rPr lang="en-US" smtClean="0"/>
              <a:t>Silvia DALLA TORRE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71396" y="707121"/>
            <a:ext cx="6393068" cy="901461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5pPr>
            <a:lvl6pPr marL="4572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6pPr>
            <a:lvl7pPr marL="9144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7pPr>
            <a:lvl8pPr marL="13716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8pPr>
            <a:lvl9pPr marL="182880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defRPr>
            </a:lvl9pPr>
          </a:lstStyle>
          <a:p>
            <a:r>
              <a:rPr lang="en-US" kern="0" dirty="0" smtClean="0"/>
              <a:t>The detector architecture</a:t>
            </a:r>
            <a:endParaRPr lang="en-US" sz="2400" kern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4" y="1900838"/>
            <a:ext cx="5424649" cy="4485519"/>
          </a:xfrm>
          <a:prstGeom prst="rect">
            <a:avLst/>
          </a:prstGeom>
        </p:spPr>
      </p:pic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17392"/>
          <a:stretch/>
        </p:blipFill>
        <p:spPr>
          <a:xfrm>
            <a:off x="5747968" y="2926879"/>
            <a:ext cx="3944671" cy="305340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303521" y="1689791"/>
            <a:ext cx="4599304" cy="94483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each </a:t>
            </a:r>
            <a:r>
              <a:rPr lang="en-US" sz="2400" dirty="0" smtClean="0"/>
              <a:t>600 x </a:t>
            </a:r>
            <a:r>
              <a:rPr lang="en-US" sz="2400" dirty="0"/>
              <a:t>600 mm</a:t>
            </a:r>
            <a:r>
              <a:rPr lang="en-US" sz="2400" baseline="30000" dirty="0"/>
              <a:t>2 </a:t>
            </a:r>
            <a:endParaRPr lang="en-US" sz="2400" dirty="0"/>
          </a:p>
          <a:p>
            <a:r>
              <a:rPr lang="en-US" sz="2400" dirty="0" smtClean="0"/>
              <a:t>detector </a:t>
            </a:r>
            <a:r>
              <a:rPr lang="en-US" sz="2400" dirty="0" smtClean="0"/>
              <a:t>consists of two modules having 600 x 300 </a:t>
            </a:r>
            <a:r>
              <a:rPr lang="en-US" sz="2400" dirty="0" smtClean="0"/>
              <a:t>mm</a:t>
            </a:r>
            <a:r>
              <a:rPr lang="en-US" sz="2400" baseline="30000" dirty="0" smtClean="0"/>
              <a:t>2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495565"/>
      </p:ext>
    </p:extLst>
  </p:cSld>
  <p:clrMapOvr>
    <a:masterClrMapping/>
  </p:clrMapOvr>
</p:sld>
</file>

<file path=ppt/theme/theme1.xml><?xml version="1.0" encoding="utf-8"?>
<a:theme xmlns:a="http://schemas.openxmlformats.org/drawingml/2006/main" name="Paper Presentation 2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Paper Presentation 2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D1FFFF"/>
            </a:gs>
            <a:gs pos="50000">
              <a:srgbClr val="D1FFFF">
                <a:gamma/>
                <a:shade val="46275"/>
                <a:invGamma/>
              </a:srgbClr>
            </a:gs>
            <a:gs pos="100000">
              <a:srgbClr val="D1FFFF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Helvetic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D1FFFF"/>
            </a:gs>
            <a:gs pos="50000">
              <a:srgbClr val="D1FFFF">
                <a:gamma/>
                <a:shade val="46275"/>
                <a:invGamma/>
              </a:srgbClr>
            </a:gs>
            <a:gs pos="100000">
              <a:srgbClr val="D1FFFF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2075" tIns="46038" rIns="92075" bIns="46038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 smtClean="0">
            <a:ln>
              <a:noFill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Helvetica" pitchFamily="34" charset="0"/>
          </a:defRPr>
        </a:defPPr>
      </a:lstStyle>
    </a:lnDef>
  </a:objectDefaults>
  <a:extraClrSchemeLst>
    <a:extraClrScheme>
      <a:clrScheme name="Paper Presentation 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er Presentation 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er Presentation 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er Presentation 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er Presentation 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er Presentation 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per Presentation 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Z:\P32\MSO97PRO\Template\CERN\Paper Presentation 2.pot</Template>
  <TotalTime>171184</TotalTime>
  <Words>1023</Words>
  <Application>Microsoft Office PowerPoint</Application>
  <PresentationFormat>Custom</PresentationFormat>
  <Paragraphs>221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Bookman Old Style</vt:lpstr>
      <vt:lpstr>Calibri</vt:lpstr>
      <vt:lpstr>Comic Sans MS</vt:lpstr>
      <vt:lpstr>Helvetica</vt:lpstr>
      <vt:lpstr>Symbol</vt:lpstr>
      <vt:lpstr>Times New Roman</vt:lpstr>
      <vt:lpstr>Wingdings</vt:lpstr>
      <vt:lpstr>Paper Presentation 2</vt:lpstr>
      <vt:lpstr>PowerPoint Presentation</vt:lpstr>
      <vt:lpstr>OUTLINE</vt:lpstr>
      <vt:lpstr>OUTLINE</vt:lpstr>
      <vt:lpstr>The Trieste group </vt:lpstr>
      <vt:lpstr>OUTLINE</vt:lpstr>
      <vt:lpstr>COMPASS RICH-1</vt:lpstr>
      <vt:lpstr>COMPASS RICH-1</vt:lpstr>
      <vt:lpstr>MWPCS with CsI, limitations</vt:lpstr>
      <vt:lpstr>THE ONGOING UPGRADE: MWPCs  hybrid MPGDs</vt:lpstr>
      <vt:lpstr>THE ONGOING UPGRADE: MWPCs  hybrid MPGDs</vt:lpstr>
      <vt:lpstr>THE ONGOING UPGRADE: MWPCs  hybrid MPGDs</vt:lpstr>
      <vt:lpstr>THE ONGOING UPGRADE: MWPCs  hybrid MPGDs</vt:lpstr>
      <vt:lpstr>THE ONGOING UPGRADE: MWPCs  hybrid MPGDs</vt:lpstr>
      <vt:lpstr>OUTLINE</vt:lpstr>
      <vt:lpstr>INTRODUCTORY CONSIDERATIONS</vt:lpstr>
      <vt:lpstr>Preliminary R&amp;D PROGRAM</vt:lpstr>
      <vt:lpstr>Preliminary R&amp;D PROGRAM</vt:lpstr>
      <vt:lpstr>Preliminary R&amp;D PROGRAM</vt:lpstr>
      <vt:lpstr>Preliminary R&amp;D PROGRAM</vt:lpstr>
      <vt:lpstr>Preliminary R&amp;D PROGRAM</vt:lpstr>
      <vt:lpstr>PowerPoint Presentation</vt:lpstr>
    </vt:vector>
  </TitlesOfParts>
  <Company>CERN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Robertson</dc:creator>
  <cp:lastModifiedBy>Silvia Dalla Torre</cp:lastModifiedBy>
  <cp:revision>2599</cp:revision>
  <cp:lastPrinted>2000-06-14T12:59:46Z</cp:lastPrinted>
  <dcterms:created xsi:type="dcterms:W3CDTF">1999-01-09T07:35:23Z</dcterms:created>
  <dcterms:modified xsi:type="dcterms:W3CDTF">2016-05-09T09:32:09Z</dcterms:modified>
</cp:coreProperties>
</file>